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324" r:id="rId2"/>
    <p:sldId id="425" r:id="rId3"/>
    <p:sldId id="355" r:id="rId4"/>
    <p:sldId id="534" r:id="rId5"/>
    <p:sldId id="427" r:id="rId6"/>
    <p:sldId id="394" r:id="rId7"/>
    <p:sldId id="535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6" r:id="rId29"/>
    <p:sldId id="417" r:id="rId30"/>
    <p:sldId id="418" r:id="rId31"/>
    <p:sldId id="419" r:id="rId32"/>
    <p:sldId id="420" r:id="rId33"/>
    <p:sldId id="390" r:id="rId34"/>
    <p:sldId id="453" r:id="rId35"/>
    <p:sldId id="455" r:id="rId36"/>
    <p:sldId id="456" r:id="rId37"/>
    <p:sldId id="457" r:id="rId38"/>
    <p:sldId id="458" r:id="rId39"/>
    <p:sldId id="537" r:id="rId40"/>
    <p:sldId id="450" r:id="rId41"/>
    <p:sldId id="451" r:id="rId42"/>
    <p:sldId id="452" r:id="rId43"/>
    <p:sldId id="444" r:id="rId44"/>
    <p:sldId id="448" r:id="rId45"/>
    <p:sldId id="449" r:id="rId46"/>
    <p:sldId id="538" r:id="rId47"/>
    <p:sldId id="545" r:id="rId48"/>
    <p:sldId id="544" r:id="rId49"/>
    <p:sldId id="546" r:id="rId50"/>
    <p:sldId id="547" r:id="rId51"/>
    <p:sldId id="325" r:id="rId52"/>
    <p:sldId id="421" r:id="rId53"/>
  </p:sldIdLst>
  <p:sldSz cx="12188825" cy="6858000"/>
  <p:notesSz cx="6797675" cy="9928225"/>
  <p:custDataLst>
    <p:tags r:id="rId56"/>
  </p:custDataLst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6600"/>
    <a:srgbClr val="FF9900"/>
    <a:srgbClr val="FFCCCC"/>
    <a:srgbClr val="FF3399"/>
    <a:srgbClr val="C54646"/>
    <a:srgbClr val="00CCFF"/>
    <a:srgbClr val="EBE2D1"/>
    <a:srgbClr val="E7CDB7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>
      <p:cViewPr varScale="1">
        <p:scale>
          <a:sx n="72" d="100"/>
          <a:sy n="72" d="100"/>
        </p:scale>
        <p:origin x="630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6527C-B8F8-4128-BC6C-645AB8B1CD1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058995B-F2BC-423F-8CF1-274680C33AED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400" dirty="0"/>
            <a:t>下載範例檔案</a:t>
          </a:r>
        </a:p>
      </dgm:t>
    </dgm:pt>
    <dgm:pt modelId="{C099984C-A520-4516-93CD-408070F43D65}" type="parTrans" cxnId="{5F969E4A-F921-44A3-A221-F28132B285D8}">
      <dgm:prSet/>
      <dgm:spPr/>
      <dgm:t>
        <a:bodyPr/>
        <a:lstStyle/>
        <a:p>
          <a:endParaRPr lang="zh-TW" altLang="en-US"/>
        </a:p>
      </dgm:t>
    </dgm:pt>
    <dgm:pt modelId="{14204671-D876-4A72-8896-7D9A336B7786}" type="sibTrans" cxnId="{5F969E4A-F921-44A3-A221-F28132B285D8}">
      <dgm:prSet/>
      <dgm:spPr/>
      <dgm:t>
        <a:bodyPr/>
        <a:lstStyle/>
        <a:p>
          <a:endParaRPr lang="zh-TW" altLang="en-US"/>
        </a:p>
      </dgm:t>
    </dgm:pt>
    <dgm:pt modelId="{B56143F9-04AD-4BB5-A654-809029243E12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400" dirty="0"/>
            <a:t>依欄位填寫班級導師資料</a:t>
          </a:r>
        </a:p>
      </dgm:t>
    </dgm:pt>
    <dgm:pt modelId="{DCFE41C0-520C-4706-907C-44944B57E91A}" type="parTrans" cxnId="{4765E38D-3C54-4914-8542-B5E83355FC84}">
      <dgm:prSet/>
      <dgm:spPr/>
      <dgm:t>
        <a:bodyPr/>
        <a:lstStyle/>
        <a:p>
          <a:endParaRPr lang="zh-TW" altLang="en-US"/>
        </a:p>
      </dgm:t>
    </dgm:pt>
    <dgm:pt modelId="{9C02B051-C292-4509-8BC0-046CEA87382A}" type="sibTrans" cxnId="{4765E38D-3C54-4914-8542-B5E83355FC84}">
      <dgm:prSet/>
      <dgm:spPr/>
      <dgm:t>
        <a:bodyPr/>
        <a:lstStyle/>
        <a:p>
          <a:endParaRPr lang="zh-TW" altLang="en-US"/>
        </a:p>
      </dgm:t>
    </dgm:pt>
    <dgm:pt modelId="{4BC98DB9-7DE1-4820-A108-DC52F70D7D58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400" dirty="0"/>
            <a:t>上傳填好的檔案</a:t>
          </a:r>
        </a:p>
      </dgm:t>
    </dgm:pt>
    <dgm:pt modelId="{9D28F78A-09AD-455E-9DA6-BA80AF6AD2F3}" type="parTrans" cxnId="{16460463-7AD1-4617-ADBA-3032B7FF3F26}">
      <dgm:prSet/>
      <dgm:spPr/>
      <dgm:t>
        <a:bodyPr/>
        <a:lstStyle/>
        <a:p>
          <a:endParaRPr lang="zh-TW" altLang="en-US"/>
        </a:p>
      </dgm:t>
    </dgm:pt>
    <dgm:pt modelId="{F20BBAE8-E6BD-406D-89A1-46EE80A80FB8}" type="sibTrans" cxnId="{16460463-7AD1-4617-ADBA-3032B7FF3F26}">
      <dgm:prSet/>
      <dgm:spPr/>
      <dgm:t>
        <a:bodyPr/>
        <a:lstStyle/>
        <a:p>
          <a:endParaRPr lang="zh-TW" altLang="en-US"/>
        </a:p>
      </dgm:t>
    </dgm:pt>
    <dgm:pt modelId="{8A48A2F5-01CC-4BFA-AC18-369F15D3BD35}" type="pres">
      <dgm:prSet presAssocID="{2066527C-B8F8-4128-BC6C-645AB8B1CD11}" presName="Name0" presStyleCnt="0">
        <dgm:presLayoutVars>
          <dgm:dir/>
          <dgm:animLvl val="lvl"/>
          <dgm:resizeHandles val="exact"/>
        </dgm:presLayoutVars>
      </dgm:prSet>
      <dgm:spPr/>
    </dgm:pt>
    <dgm:pt modelId="{2D90A9C3-9953-46F4-94A7-CEA3413B8E86}" type="pres">
      <dgm:prSet presAssocID="{F058995B-F2BC-423F-8CF1-274680C33AE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F22F7C8-4F61-4A54-B0C1-472F8B07E44A}" type="pres">
      <dgm:prSet presAssocID="{14204671-D876-4A72-8896-7D9A336B7786}" presName="parTxOnlySpace" presStyleCnt="0"/>
      <dgm:spPr/>
    </dgm:pt>
    <dgm:pt modelId="{6FBECCB5-ED5C-4F71-99A6-8D92D701C4FA}" type="pres">
      <dgm:prSet presAssocID="{B56143F9-04AD-4BB5-A654-809029243E1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77003F8-0860-4111-8248-AB9754CBCAB0}" type="pres">
      <dgm:prSet presAssocID="{9C02B051-C292-4509-8BC0-046CEA87382A}" presName="parTxOnlySpace" presStyleCnt="0"/>
      <dgm:spPr/>
    </dgm:pt>
    <dgm:pt modelId="{DEDC86CC-2973-43DA-852C-DA6E0842CFE4}" type="pres">
      <dgm:prSet presAssocID="{4BC98DB9-7DE1-4820-A108-DC52F70D7D5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0181038-F12D-4AC9-AE07-A65D2DB57DDC}" type="presOf" srcId="{B56143F9-04AD-4BB5-A654-809029243E12}" destId="{6FBECCB5-ED5C-4F71-99A6-8D92D701C4FA}" srcOrd="0" destOrd="0" presId="urn:microsoft.com/office/officeart/2005/8/layout/chevron1"/>
    <dgm:cxn modelId="{6EC82538-7C27-432C-A1B8-D7E52DFDD841}" type="presOf" srcId="{F058995B-F2BC-423F-8CF1-274680C33AED}" destId="{2D90A9C3-9953-46F4-94A7-CEA3413B8E86}" srcOrd="0" destOrd="0" presId="urn:microsoft.com/office/officeart/2005/8/layout/chevron1"/>
    <dgm:cxn modelId="{16460463-7AD1-4617-ADBA-3032B7FF3F26}" srcId="{2066527C-B8F8-4128-BC6C-645AB8B1CD11}" destId="{4BC98DB9-7DE1-4820-A108-DC52F70D7D58}" srcOrd="2" destOrd="0" parTransId="{9D28F78A-09AD-455E-9DA6-BA80AF6AD2F3}" sibTransId="{F20BBAE8-E6BD-406D-89A1-46EE80A80FB8}"/>
    <dgm:cxn modelId="{5F969E4A-F921-44A3-A221-F28132B285D8}" srcId="{2066527C-B8F8-4128-BC6C-645AB8B1CD11}" destId="{F058995B-F2BC-423F-8CF1-274680C33AED}" srcOrd="0" destOrd="0" parTransId="{C099984C-A520-4516-93CD-408070F43D65}" sibTransId="{14204671-D876-4A72-8896-7D9A336B7786}"/>
    <dgm:cxn modelId="{FA84D575-45BC-4C44-A1B6-B88B3268AF63}" type="presOf" srcId="{2066527C-B8F8-4128-BC6C-645AB8B1CD11}" destId="{8A48A2F5-01CC-4BFA-AC18-369F15D3BD35}" srcOrd="0" destOrd="0" presId="urn:microsoft.com/office/officeart/2005/8/layout/chevron1"/>
    <dgm:cxn modelId="{4765E38D-3C54-4914-8542-B5E83355FC84}" srcId="{2066527C-B8F8-4128-BC6C-645AB8B1CD11}" destId="{B56143F9-04AD-4BB5-A654-809029243E12}" srcOrd="1" destOrd="0" parTransId="{DCFE41C0-520C-4706-907C-44944B57E91A}" sibTransId="{9C02B051-C292-4509-8BC0-046CEA87382A}"/>
    <dgm:cxn modelId="{4FA70B90-EFE2-4ED7-9333-473A7F1097D0}" type="presOf" srcId="{4BC98DB9-7DE1-4820-A108-DC52F70D7D58}" destId="{DEDC86CC-2973-43DA-852C-DA6E0842CFE4}" srcOrd="0" destOrd="0" presId="urn:microsoft.com/office/officeart/2005/8/layout/chevron1"/>
    <dgm:cxn modelId="{D6E303C5-97D3-49AD-82D2-CB372C903AFB}" type="presParOf" srcId="{8A48A2F5-01CC-4BFA-AC18-369F15D3BD35}" destId="{2D90A9C3-9953-46F4-94A7-CEA3413B8E86}" srcOrd="0" destOrd="0" presId="urn:microsoft.com/office/officeart/2005/8/layout/chevron1"/>
    <dgm:cxn modelId="{7AFF7D07-892A-4AAD-A075-30B49C7A685F}" type="presParOf" srcId="{8A48A2F5-01CC-4BFA-AC18-369F15D3BD35}" destId="{6F22F7C8-4F61-4A54-B0C1-472F8B07E44A}" srcOrd="1" destOrd="0" presId="urn:microsoft.com/office/officeart/2005/8/layout/chevron1"/>
    <dgm:cxn modelId="{A6CDCBF0-814B-44A8-B4A3-40D901EE4715}" type="presParOf" srcId="{8A48A2F5-01CC-4BFA-AC18-369F15D3BD35}" destId="{6FBECCB5-ED5C-4F71-99A6-8D92D701C4FA}" srcOrd="2" destOrd="0" presId="urn:microsoft.com/office/officeart/2005/8/layout/chevron1"/>
    <dgm:cxn modelId="{AC4069B6-F255-455B-9511-4720269C6AB9}" type="presParOf" srcId="{8A48A2F5-01CC-4BFA-AC18-369F15D3BD35}" destId="{277003F8-0860-4111-8248-AB9754CBCAB0}" srcOrd="3" destOrd="0" presId="urn:microsoft.com/office/officeart/2005/8/layout/chevron1"/>
    <dgm:cxn modelId="{6320F0F2-E8BA-4EC2-8067-A6D6244D1E32}" type="presParOf" srcId="{8A48A2F5-01CC-4BFA-AC18-369F15D3BD35}" destId="{DEDC86CC-2973-43DA-852C-DA6E0842CFE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6527C-B8F8-4128-BC6C-645AB8B1CD1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30A1D12-8C55-4F21-8AF0-AE90F930757B}">
      <dgm:prSet custT="1"/>
      <dgm:spPr>
        <a:solidFill>
          <a:srgbClr val="0070C0"/>
        </a:solidFill>
      </dgm:spPr>
      <dgm:t>
        <a:bodyPr/>
        <a:lstStyle/>
        <a:p>
          <a:r>
            <a:rPr lang="zh-TW" altLang="en-US" sz="2400" dirty="0"/>
            <a:t>預覽並確認所有資料正確</a:t>
          </a:r>
        </a:p>
      </dgm:t>
    </dgm:pt>
    <dgm:pt modelId="{A558B5F8-66B2-448E-96A1-FFB8BB16F0E3}" type="parTrans" cxnId="{0330926C-D4E1-4265-BD80-896809E94650}">
      <dgm:prSet/>
      <dgm:spPr/>
      <dgm:t>
        <a:bodyPr/>
        <a:lstStyle/>
        <a:p>
          <a:endParaRPr lang="zh-TW" altLang="en-US"/>
        </a:p>
      </dgm:t>
    </dgm:pt>
    <dgm:pt modelId="{D8AA5632-584A-4D03-9118-5229882F1C91}" type="sibTrans" cxnId="{0330926C-D4E1-4265-BD80-896809E94650}">
      <dgm:prSet/>
      <dgm:spPr/>
      <dgm:t>
        <a:bodyPr/>
        <a:lstStyle/>
        <a:p>
          <a:endParaRPr lang="zh-TW" altLang="en-US"/>
        </a:p>
      </dgm:t>
    </dgm:pt>
    <dgm:pt modelId="{7E467B3E-10E2-43D4-8612-2EE589B24A63}">
      <dgm:prSet custT="1"/>
      <dgm:spPr>
        <a:solidFill>
          <a:srgbClr val="0070C0"/>
        </a:solidFill>
      </dgm:spPr>
      <dgm:t>
        <a:bodyPr/>
        <a:lstStyle/>
        <a:p>
          <a:r>
            <a:rPr lang="zh-TW" altLang="en-US" sz="2400" dirty="0"/>
            <a:t>確認班級導師資料匯入系統</a:t>
          </a:r>
        </a:p>
      </dgm:t>
    </dgm:pt>
    <dgm:pt modelId="{F0A5D82A-5DD9-4659-BF73-7B2E420FCA2B}" type="parTrans" cxnId="{C9B92497-D135-475E-ACE1-3922725AF728}">
      <dgm:prSet/>
      <dgm:spPr/>
      <dgm:t>
        <a:bodyPr/>
        <a:lstStyle/>
        <a:p>
          <a:endParaRPr lang="zh-TW" altLang="en-US"/>
        </a:p>
      </dgm:t>
    </dgm:pt>
    <dgm:pt modelId="{A052D557-27A0-4605-8E7C-FC71F5D19E24}" type="sibTrans" cxnId="{C9B92497-D135-475E-ACE1-3922725AF728}">
      <dgm:prSet/>
      <dgm:spPr/>
      <dgm:t>
        <a:bodyPr/>
        <a:lstStyle/>
        <a:p>
          <a:endParaRPr lang="zh-TW" altLang="en-US"/>
        </a:p>
      </dgm:t>
    </dgm:pt>
    <dgm:pt modelId="{0B26D4D1-A79A-4C60-AFC0-60BC6BC3D87C}">
      <dgm:prSet custT="1"/>
      <dgm:spPr>
        <a:solidFill>
          <a:srgbClr val="0070C0"/>
        </a:solidFill>
      </dgm:spPr>
      <dgm:t>
        <a:bodyPr/>
        <a:lstStyle/>
        <a:p>
          <a:r>
            <a:rPr lang="zh-TW" altLang="en-US" sz="2400" dirty="0"/>
            <a:t>檢視匯入後的班級導師是否正確</a:t>
          </a:r>
        </a:p>
      </dgm:t>
    </dgm:pt>
    <dgm:pt modelId="{62D915F6-DDD4-4CEE-8B4E-F6EE21B389D1}" type="parTrans" cxnId="{CA08AE31-3A6E-41F2-8F93-7A74AB2EE955}">
      <dgm:prSet/>
      <dgm:spPr/>
      <dgm:t>
        <a:bodyPr/>
        <a:lstStyle/>
        <a:p>
          <a:endParaRPr lang="zh-TW" altLang="en-US"/>
        </a:p>
      </dgm:t>
    </dgm:pt>
    <dgm:pt modelId="{2FA2FCF6-967B-4D19-BE1C-B236A07CE638}" type="sibTrans" cxnId="{CA08AE31-3A6E-41F2-8F93-7A74AB2EE955}">
      <dgm:prSet/>
      <dgm:spPr/>
      <dgm:t>
        <a:bodyPr/>
        <a:lstStyle/>
        <a:p>
          <a:endParaRPr lang="zh-TW" altLang="en-US"/>
        </a:p>
      </dgm:t>
    </dgm:pt>
    <dgm:pt modelId="{8A48A2F5-01CC-4BFA-AC18-369F15D3BD35}" type="pres">
      <dgm:prSet presAssocID="{2066527C-B8F8-4128-BC6C-645AB8B1CD11}" presName="Name0" presStyleCnt="0">
        <dgm:presLayoutVars>
          <dgm:dir/>
          <dgm:animLvl val="lvl"/>
          <dgm:resizeHandles val="exact"/>
        </dgm:presLayoutVars>
      </dgm:prSet>
      <dgm:spPr/>
    </dgm:pt>
    <dgm:pt modelId="{EB074EED-B8C1-40FE-8DEB-025602F4C05C}" type="pres">
      <dgm:prSet presAssocID="{A30A1D12-8C55-4F21-8AF0-AE90F930757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C60E711-9589-4464-80B6-B56DF3B9B0FB}" type="pres">
      <dgm:prSet presAssocID="{D8AA5632-584A-4D03-9118-5229882F1C91}" presName="parTxOnlySpace" presStyleCnt="0"/>
      <dgm:spPr/>
    </dgm:pt>
    <dgm:pt modelId="{1CA0A4F9-8F87-449C-890B-EB3E61BC3E76}" type="pres">
      <dgm:prSet presAssocID="{7E467B3E-10E2-43D4-8612-2EE589B24A6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275FD3C-AB0A-4483-9485-725BD6910C7B}" type="pres">
      <dgm:prSet presAssocID="{A052D557-27A0-4605-8E7C-FC71F5D19E24}" presName="parTxOnlySpace" presStyleCnt="0"/>
      <dgm:spPr/>
    </dgm:pt>
    <dgm:pt modelId="{9657A5CD-9E29-4137-99DE-7E05A2C6D3A0}" type="pres">
      <dgm:prSet presAssocID="{0B26D4D1-A79A-4C60-AFC0-60BC6BC3D87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A08AE31-3A6E-41F2-8F93-7A74AB2EE955}" srcId="{2066527C-B8F8-4128-BC6C-645AB8B1CD11}" destId="{0B26D4D1-A79A-4C60-AFC0-60BC6BC3D87C}" srcOrd="2" destOrd="0" parTransId="{62D915F6-DDD4-4CEE-8B4E-F6EE21B389D1}" sibTransId="{2FA2FCF6-967B-4D19-BE1C-B236A07CE638}"/>
    <dgm:cxn modelId="{C213ED46-B131-439E-8D33-29D6D2599FE5}" type="presOf" srcId="{2066527C-B8F8-4128-BC6C-645AB8B1CD11}" destId="{8A48A2F5-01CC-4BFA-AC18-369F15D3BD35}" srcOrd="0" destOrd="0" presId="urn:microsoft.com/office/officeart/2005/8/layout/chevron1"/>
    <dgm:cxn modelId="{0330926C-D4E1-4265-BD80-896809E94650}" srcId="{2066527C-B8F8-4128-BC6C-645AB8B1CD11}" destId="{A30A1D12-8C55-4F21-8AF0-AE90F930757B}" srcOrd="0" destOrd="0" parTransId="{A558B5F8-66B2-448E-96A1-FFB8BB16F0E3}" sibTransId="{D8AA5632-584A-4D03-9118-5229882F1C91}"/>
    <dgm:cxn modelId="{C9B92497-D135-475E-ACE1-3922725AF728}" srcId="{2066527C-B8F8-4128-BC6C-645AB8B1CD11}" destId="{7E467B3E-10E2-43D4-8612-2EE589B24A63}" srcOrd="1" destOrd="0" parTransId="{F0A5D82A-5DD9-4659-BF73-7B2E420FCA2B}" sibTransId="{A052D557-27A0-4605-8E7C-FC71F5D19E24}"/>
    <dgm:cxn modelId="{58BF8599-C0A1-4A2C-9B27-DF73516CA14E}" type="presOf" srcId="{0B26D4D1-A79A-4C60-AFC0-60BC6BC3D87C}" destId="{9657A5CD-9E29-4137-99DE-7E05A2C6D3A0}" srcOrd="0" destOrd="0" presId="urn:microsoft.com/office/officeart/2005/8/layout/chevron1"/>
    <dgm:cxn modelId="{E7C024D3-A64C-491F-80AE-16C61C3EB554}" type="presOf" srcId="{A30A1D12-8C55-4F21-8AF0-AE90F930757B}" destId="{EB074EED-B8C1-40FE-8DEB-025602F4C05C}" srcOrd="0" destOrd="0" presId="urn:microsoft.com/office/officeart/2005/8/layout/chevron1"/>
    <dgm:cxn modelId="{B4E5FEE5-B6D0-4C98-8FF3-8428EB3F0335}" type="presOf" srcId="{7E467B3E-10E2-43D4-8612-2EE589B24A63}" destId="{1CA0A4F9-8F87-449C-890B-EB3E61BC3E76}" srcOrd="0" destOrd="0" presId="urn:microsoft.com/office/officeart/2005/8/layout/chevron1"/>
    <dgm:cxn modelId="{4FC34E8D-8469-4421-8448-694887A18781}" type="presParOf" srcId="{8A48A2F5-01CC-4BFA-AC18-369F15D3BD35}" destId="{EB074EED-B8C1-40FE-8DEB-025602F4C05C}" srcOrd="0" destOrd="0" presId="urn:microsoft.com/office/officeart/2005/8/layout/chevron1"/>
    <dgm:cxn modelId="{05AA849C-6158-4301-BDE7-3EC8D2A00783}" type="presParOf" srcId="{8A48A2F5-01CC-4BFA-AC18-369F15D3BD35}" destId="{1C60E711-9589-4464-80B6-B56DF3B9B0FB}" srcOrd="1" destOrd="0" presId="urn:microsoft.com/office/officeart/2005/8/layout/chevron1"/>
    <dgm:cxn modelId="{EB07C41F-B19B-4D42-A6DB-25E60B8FB176}" type="presParOf" srcId="{8A48A2F5-01CC-4BFA-AC18-369F15D3BD35}" destId="{1CA0A4F9-8F87-449C-890B-EB3E61BC3E76}" srcOrd="2" destOrd="0" presId="urn:microsoft.com/office/officeart/2005/8/layout/chevron1"/>
    <dgm:cxn modelId="{30A5442E-46A0-4176-A3CA-47A899554B67}" type="presParOf" srcId="{8A48A2F5-01CC-4BFA-AC18-369F15D3BD35}" destId="{E275FD3C-AB0A-4483-9485-725BD6910C7B}" srcOrd="3" destOrd="0" presId="urn:microsoft.com/office/officeart/2005/8/layout/chevron1"/>
    <dgm:cxn modelId="{B9CED621-5CA8-418A-B118-B30D3C2BB3F2}" type="presParOf" srcId="{8A48A2F5-01CC-4BFA-AC18-369F15D3BD35}" destId="{9657A5CD-9E29-4137-99DE-7E05A2C6D3A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0A9C3-9953-46F4-94A7-CEA3413B8E86}">
      <dsp:nvSpPr>
        <dsp:cNvPr id="0" name=""/>
        <dsp:cNvSpPr/>
      </dsp:nvSpPr>
      <dsp:spPr>
        <a:xfrm>
          <a:off x="2805" y="382752"/>
          <a:ext cx="3418375" cy="1367350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下載範例檔案</a:t>
          </a:r>
        </a:p>
      </dsp:txBody>
      <dsp:txXfrm>
        <a:off x="686480" y="382752"/>
        <a:ext cx="2051025" cy="1367350"/>
      </dsp:txXfrm>
    </dsp:sp>
    <dsp:sp modelId="{6FBECCB5-ED5C-4F71-99A6-8D92D701C4FA}">
      <dsp:nvSpPr>
        <dsp:cNvPr id="0" name=""/>
        <dsp:cNvSpPr/>
      </dsp:nvSpPr>
      <dsp:spPr>
        <a:xfrm>
          <a:off x="3079344" y="382752"/>
          <a:ext cx="3418375" cy="1367350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依欄位填寫班級導師資料</a:t>
          </a:r>
        </a:p>
      </dsp:txBody>
      <dsp:txXfrm>
        <a:off x="3763019" y="382752"/>
        <a:ext cx="2051025" cy="1367350"/>
      </dsp:txXfrm>
    </dsp:sp>
    <dsp:sp modelId="{DEDC86CC-2973-43DA-852C-DA6E0842CFE4}">
      <dsp:nvSpPr>
        <dsp:cNvPr id="0" name=""/>
        <dsp:cNvSpPr/>
      </dsp:nvSpPr>
      <dsp:spPr>
        <a:xfrm>
          <a:off x="6155882" y="382752"/>
          <a:ext cx="3418375" cy="1367350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上傳填好的檔案</a:t>
          </a:r>
        </a:p>
      </dsp:txBody>
      <dsp:txXfrm>
        <a:off x="6839557" y="382752"/>
        <a:ext cx="2051025" cy="1367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74EED-B8C1-40FE-8DEB-025602F4C05C}">
      <dsp:nvSpPr>
        <dsp:cNvPr id="0" name=""/>
        <dsp:cNvSpPr/>
      </dsp:nvSpPr>
      <dsp:spPr>
        <a:xfrm>
          <a:off x="2899" y="329622"/>
          <a:ext cx="3532969" cy="141318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預覽並確認所有資料正確</a:t>
          </a:r>
        </a:p>
      </dsp:txBody>
      <dsp:txXfrm>
        <a:off x="709493" y="329622"/>
        <a:ext cx="2119782" cy="1413187"/>
      </dsp:txXfrm>
    </dsp:sp>
    <dsp:sp modelId="{1CA0A4F9-8F87-449C-890B-EB3E61BC3E76}">
      <dsp:nvSpPr>
        <dsp:cNvPr id="0" name=""/>
        <dsp:cNvSpPr/>
      </dsp:nvSpPr>
      <dsp:spPr>
        <a:xfrm>
          <a:off x="3182571" y="329622"/>
          <a:ext cx="3532969" cy="141318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確認班級導師資料匯入系統</a:t>
          </a:r>
        </a:p>
      </dsp:txBody>
      <dsp:txXfrm>
        <a:off x="3889165" y="329622"/>
        <a:ext cx="2119782" cy="1413187"/>
      </dsp:txXfrm>
    </dsp:sp>
    <dsp:sp modelId="{9657A5CD-9E29-4137-99DE-7E05A2C6D3A0}">
      <dsp:nvSpPr>
        <dsp:cNvPr id="0" name=""/>
        <dsp:cNvSpPr/>
      </dsp:nvSpPr>
      <dsp:spPr>
        <a:xfrm>
          <a:off x="6362244" y="329622"/>
          <a:ext cx="3532969" cy="141318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檢視匯入後的班級導師是否正確</a:t>
          </a:r>
        </a:p>
      </dsp:txBody>
      <dsp:txXfrm>
        <a:off x="7068838" y="329622"/>
        <a:ext cx="2119782" cy="1413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4040C9-722A-42F6-8F75-017F0A12826D}" type="datetimeFigureOut">
              <a:rPr lang="en-US" altLang="zh-TW"/>
              <a:pPr>
                <a:defRPr/>
              </a:pPr>
              <a:t>8/14/2020</a:t>
            </a:fld>
            <a:endParaRPr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2"/>
                </a:solidFill>
                <a:latin typeface="Century Gothic" pitchFamily="34" charset="0"/>
                <a:ea typeface="微軟正黑體" pitchFamily="34" charset="-120"/>
              </a:defRPr>
            </a:lvl1pPr>
          </a:lstStyle>
          <a:p>
            <a:fld id="{18DF7633-6BFC-40BF-A5A0-70FF67F8434B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27806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1DDD014-63BA-46C1-AC2F-7965E2558A55}" type="datetimeFigureOut">
              <a:rPr lang="zh-TW" altLang="en-US"/>
              <a:pPr>
                <a:defRPr/>
              </a:pPr>
              <a:t>2020/8/14</a:t>
            </a:fld>
            <a:endParaRPr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noProof="0"/>
          </a:p>
        </p:txBody>
      </p:sp>
      <p:sp>
        <p:nvSpPr>
          <p:cNvPr id="5" name="備忘錄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noProof="0"/>
              <a:t>按一下以編輯母片文字樣式</a:t>
            </a:r>
          </a:p>
          <a:p>
            <a:pPr lvl="1"/>
            <a:r>
              <a:rPr lang="zh-TW" noProof="0"/>
              <a:t>第二層</a:t>
            </a:r>
          </a:p>
          <a:p>
            <a:pPr lvl="2"/>
            <a:r>
              <a:rPr lang="zh-TW" noProof="0"/>
              <a:t>第三層</a:t>
            </a:r>
          </a:p>
          <a:p>
            <a:pPr lvl="3"/>
            <a:r>
              <a:rPr lang="zh-TW" noProof="0"/>
              <a:t>第四層</a:t>
            </a:r>
          </a:p>
          <a:p>
            <a:pPr lvl="4"/>
            <a:r>
              <a:rPr lang="zh-TW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2"/>
                </a:solidFill>
                <a:latin typeface="Century Gothic" pitchFamily="34" charset="0"/>
                <a:ea typeface="微軟正黑體" pitchFamily="34" charset="-120"/>
              </a:defRPr>
            </a:lvl1pPr>
          </a:lstStyle>
          <a:p>
            <a:fld id="{2E772488-365A-45E7-9EA6-856E6B7093F3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82772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lang="zh-TW"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lang="zh-TW"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lang="zh-TW"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lang="zh-TW"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lang="zh-TW"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8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667ED44-457A-4190-BB06-295EC84D7286}" type="slidenum">
              <a:rPr lang="en-US" altLang="zh-TW">
                <a:latin typeface="微軟正黑體" pitchFamily="34" charset="-120"/>
              </a:rPr>
              <a:pPr/>
              <a:t>6</a:t>
            </a:fld>
            <a:endParaRPr lang="zh-TW" altLang="en-US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2654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8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9CA700-7D71-4B0C-9093-B7533E6992ED}" type="slidenum">
              <a:rPr lang="en-US" altLang="zh-TW">
                <a:latin typeface="微軟正黑體" pitchFamily="34" charset="-120"/>
              </a:rPr>
              <a:pPr/>
              <a:t>16</a:t>
            </a:fld>
            <a:endParaRPr lang="zh-TW" altLang="en-US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1014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42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8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7D0B1C-39A0-4301-BA87-06545182C34D}" type="slidenum">
              <a:rPr lang="en-US" altLang="zh-TW">
                <a:latin typeface="微軟正黑體" pitchFamily="34" charset="-120"/>
              </a:rPr>
              <a:pPr/>
              <a:t>52</a:t>
            </a:fld>
            <a:endParaRPr lang="zh-TW" altLang="en-US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652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8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59BFF1-B9C5-4651-8F48-ABD2E07B538C}" type="slidenum">
              <a:rPr lang="en-US" altLang="zh-TW">
                <a:latin typeface="微軟正黑體" pitchFamily="34" charset="-120"/>
              </a:rPr>
              <a:pPr/>
              <a:t>8</a:t>
            </a:fld>
            <a:endParaRPr lang="zh-TW" altLang="en-US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421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8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5A5D18-A359-4764-97E5-24079A1A822E}" type="slidenum">
              <a:rPr lang="en-US" altLang="zh-TW">
                <a:latin typeface="微軟正黑體" pitchFamily="34" charset="-120"/>
              </a:rPr>
              <a:pPr/>
              <a:t>9</a:t>
            </a:fld>
            <a:endParaRPr lang="zh-TW" altLang="en-US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542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8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FF662A-5DDA-43C3-AB0A-E31F8FDC16E0}" type="slidenum">
              <a:rPr lang="en-US" altLang="zh-TW">
                <a:latin typeface="微軟正黑體" pitchFamily="34" charset="-120"/>
              </a:rPr>
              <a:pPr/>
              <a:t>10</a:t>
            </a:fld>
            <a:endParaRPr lang="zh-TW" altLang="en-US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785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8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A8548F-3E16-431F-A8D5-87713EFD28F5}" type="slidenum">
              <a:rPr lang="en-US" altLang="zh-TW">
                <a:latin typeface="微軟正黑體" pitchFamily="34" charset="-120"/>
              </a:rPr>
              <a:pPr/>
              <a:t>11</a:t>
            </a:fld>
            <a:endParaRPr lang="zh-TW" altLang="en-US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444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8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5C50401-7050-401C-95FC-07D247D4EE3B}" type="slidenum">
              <a:rPr lang="en-US" altLang="zh-TW">
                <a:latin typeface="微軟正黑體" pitchFamily="34" charset="-120"/>
              </a:rPr>
              <a:pPr/>
              <a:t>12</a:t>
            </a:fld>
            <a:endParaRPr lang="zh-TW" altLang="en-US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575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8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86F3CCB-016C-4170-9A2C-50AD836C228D}" type="slidenum">
              <a:rPr lang="en-US" altLang="zh-TW">
                <a:latin typeface="微軟正黑體" pitchFamily="34" charset="-120"/>
              </a:rPr>
              <a:pPr/>
              <a:t>13</a:t>
            </a:fld>
            <a:endParaRPr lang="zh-TW" altLang="en-US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5154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8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BF4E0E-825E-49D1-B78C-CCE038417623}" type="slidenum">
              <a:rPr lang="en-US" altLang="zh-TW">
                <a:latin typeface="微軟正黑體" pitchFamily="34" charset="-120"/>
              </a:rPr>
              <a:pPr/>
              <a:t>14</a:t>
            </a:fld>
            <a:endParaRPr lang="zh-TW" altLang="en-US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0119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8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D169661-4783-40C6-BD62-ADA279C58A8A}" type="slidenum">
              <a:rPr lang="en-US" altLang="zh-TW">
                <a:latin typeface="微軟正黑體" pitchFamily="34" charset="-120"/>
              </a:rPr>
              <a:pPr/>
              <a:t>15</a:t>
            </a:fld>
            <a:endParaRPr lang="zh-TW" altLang="en-US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41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 latinLnBrk="0">
              <a:lnSpc>
                <a:spcPct val="90000"/>
              </a:lnSpc>
              <a:defRPr lang="zh-TW" sz="5400" cap="none" baseline="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800" b="0">
                <a:solidFill>
                  <a:schemeClr val="tx1"/>
                </a:solidFill>
              </a:defRPr>
            </a:lvl1pPr>
            <a:lvl2pPr marL="60949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43479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538A-BF34-453D-9F17-D23109DCBEB3}" type="datetimeFigureOut">
              <a:rPr lang="zh-TW" altLang="en-US"/>
              <a:pPr>
                <a:defRPr/>
              </a:pPr>
              <a:t>2020/8/14</a:t>
            </a:fld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04345-4087-4480-B4FF-AC3D31C00900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2215145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A360-791D-4F89-93EB-A0112E9F27A0}" type="datetimeFigureOut">
              <a:rPr lang="zh-TW" altLang="en-US"/>
              <a:pPr>
                <a:defRPr/>
              </a:pPr>
              <a:t>2020/8/14</a:t>
            </a:fld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38C3F-81CC-4A55-B44A-0D31E8E7A6B8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702723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 baseline="0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D422-D375-439C-8C64-C1D199BC88A1}" type="datetimeFigureOut">
              <a:rPr lang="zh-TW" altLang="en-US"/>
              <a:pPr>
                <a:defRPr/>
              </a:pPr>
              <a:t>2020/8/14</a:t>
            </a:fld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4006A-8487-46EA-B2C4-FA0820780446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09440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auto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 latinLnBrk="0">
              <a:defRPr lang="zh-TW" sz="5400" b="0" cap="none" baseline="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800">
                <a:solidFill>
                  <a:schemeClr val="tx1"/>
                </a:solidFill>
              </a:defRPr>
            </a:lvl1pPr>
            <a:lvl2pPr marL="609493" indent="0" latinLnBrk="0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latinLnBrk="0">
              <a:buNone/>
              <a:defRPr lang="zh-TW"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15078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6C73-5C0A-4FBA-B13F-E7373B99915E}" type="datetimeFigureOut">
              <a:rPr lang="zh-TW" altLang="en-US"/>
              <a:pPr>
                <a:defRPr/>
              </a:pPr>
              <a:t>2020/8/14</a:t>
            </a:fld>
            <a:endParaRPr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5E3BD-FEA5-4F32-AA44-5B5899B216B4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2759728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609493" indent="0" latinLnBrk="0">
              <a:buNone/>
              <a:defRPr lang="zh-TW" sz="2700" b="1"/>
            </a:lvl2pPr>
            <a:lvl3pPr marL="1218987" indent="0" latinLnBrk="0">
              <a:buNone/>
              <a:defRPr lang="zh-TW" sz="2400" b="1"/>
            </a:lvl3pPr>
            <a:lvl4pPr marL="1828480" indent="0" latinLnBrk="0">
              <a:buNone/>
              <a:defRPr lang="zh-TW" sz="2100" b="1"/>
            </a:lvl4pPr>
            <a:lvl5pPr marL="2437973" indent="0" latinLnBrk="0">
              <a:buNone/>
              <a:defRPr lang="zh-TW" sz="2100" b="1"/>
            </a:lvl5pPr>
            <a:lvl6pPr marL="3047467" indent="0" latinLnBrk="0">
              <a:buNone/>
              <a:defRPr lang="zh-TW" sz="2100" b="1"/>
            </a:lvl6pPr>
            <a:lvl7pPr marL="3656960" indent="0" latinLnBrk="0">
              <a:buNone/>
              <a:defRPr lang="zh-TW" sz="2100" b="1"/>
            </a:lvl7pPr>
            <a:lvl8pPr marL="4266453" indent="0" latinLnBrk="0">
              <a:buNone/>
              <a:defRPr lang="zh-TW" sz="2100" b="1"/>
            </a:lvl8pPr>
            <a:lvl9pPr marL="4875947" indent="0" latinLnBrk="0">
              <a:buNone/>
              <a:defRPr lang="zh-TW" sz="21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609493" indent="0" latinLnBrk="0">
              <a:buNone/>
              <a:defRPr lang="zh-TW" sz="2700" b="1"/>
            </a:lvl2pPr>
            <a:lvl3pPr marL="1218987" indent="0" latinLnBrk="0">
              <a:buNone/>
              <a:defRPr lang="zh-TW" sz="2400" b="1"/>
            </a:lvl3pPr>
            <a:lvl4pPr marL="1828480" indent="0" latinLnBrk="0">
              <a:buNone/>
              <a:defRPr lang="zh-TW" sz="2100" b="1"/>
            </a:lvl4pPr>
            <a:lvl5pPr marL="2437973" indent="0" latinLnBrk="0">
              <a:buNone/>
              <a:defRPr lang="zh-TW" sz="2100" b="1"/>
            </a:lvl5pPr>
            <a:lvl6pPr marL="3047467" indent="0" latinLnBrk="0">
              <a:buNone/>
              <a:defRPr lang="zh-TW" sz="2100" b="1"/>
            </a:lvl6pPr>
            <a:lvl7pPr marL="3656960" indent="0" latinLnBrk="0">
              <a:buNone/>
              <a:defRPr lang="zh-TW" sz="2100" b="1"/>
            </a:lvl7pPr>
            <a:lvl8pPr marL="4266453" indent="0" latinLnBrk="0">
              <a:buNone/>
              <a:defRPr lang="zh-TW" sz="2100" b="1"/>
            </a:lvl8pPr>
            <a:lvl9pPr marL="4875947" indent="0" latinLnBrk="0">
              <a:buNone/>
              <a:defRPr lang="zh-TW" sz="21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37A4-F4B6-4EA8-A12C-341525D330EA}" type="datetimeFigureOut">
              <a:rPr lang="zh-TW" altLang="en-US"/>
              <a:pPr>
                <a:defRPr/>
              </a:pPr>
              <a:t>2020/8/14</a:t>
            </a:fld>
            <a:endParaRPr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E6612-EFD9-4AF2-A8FD-E386910BAF35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119264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D3F4-DC00-4D3E-A8DB-BD7840C1A9C5}" type="datetimeFigureOut">
              <a:rPr lang="zh-TW" altLang="en-US"/>
              <a:pPr>
                <a:defRPr/>
              </a:pPr>
              <a:t>2020/8/14</a:t>
            </a:fld>
            <a:endParaRPr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1C86-3056-4415-A4BD-CD7DAF0A7201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3398011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D26F-2EC6-47F3-9ABE-24817864B127}" type="datetimeFigureOut">
              <a:rPr lang="zh-TW" altLang="en-US"/>
              <a:pPr>
                <a:defRPr/>
              </a:pPr>
              <a:t>2020/8/14</a:t>
            </a:fld>
            <a:endParaRPr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1CDB9-8D42-49A0-AB55-637B22686674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5661332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60813" y="0"/>
            <a:ext cx="79232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>
            <a:normAutofit/>
          </a:bodyPr>
          <a:lstStyle>
            <a:lvl1pPr algn="l" latinLnBrk="0">
              <a:defRPr lang="zh-TW" sz="20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latinLnBrk="0">
              <a:defRPr lang="zh-TW" sz="18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609493" indent="0" latinLnBrk="0">
              <a:buNone/>
              <a:defRPr lang="zh-TW" sz="1600"/>
            </a:lvl2pPr>
            <a:lvl3pPr marL="1218987" indent="0" latinLnBrk="0">
              <a:buNone/>
              <a:defRPr lang="zh-TW" sz="1300"/>
            </a:lvl3pPr>
            <a:lvl4pPr marL="1828480" indent="0" latinLnBrk="0">
              <a:buNone/>
              <a:defRPr lang="zh-TW" sz="1200"/>
            </a:lvl4pPr>
            <a:lvl5pPr marL="2437973" indent="0" latinLnBrk="0">
              <a:buNone/>
              <a:defRPr lang="zh-TW" sz="1200"/>
            </a:lvl5pPr>
            <a:lvl6pPr marL="3047467" indent="0" latinLnBrk="0">
              <a:buNone/>
              <a:defRPr lang="zh-TW" sz="1200"/>
            </a:lvl6pPr>
            <a:lvl7pPr marL="3656960" indent="0" latinLnBrk="0">
              <a:buNone/>
              <a:defRPr lang="zh-TW" sz="1200"/>
            </a:lvl7pPr>
            <a:lvl8pPr marL="4266453" indent="0" latinLnBrk="0">
              <a:buNone/>
              <a:defRPr lang="zh-TW" sz="1200"/>
            </a:lvl8pPr>
            <a:lvl9pPr marL="4875947" indent="0" latinLnBrk="0">
              <a:buNone/>
              <a:defRPr lang="zh-TW"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9D2D-CA51-4FF5-B880-91C8C59BFD9B}" type="datetimeFigureOut">
              <a:rPr lang="zh-TW" altLang="en-US"/>
              <a:pPr>
                <a:defRPr/>
              </a:pPr>
              <a:t>2020/8/14</a:t>
            </a:fld>
            <a:endParaRPr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7993F-BF79-45B3-BEC4-1364F128206B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3825921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82800" y="0"/>
            <a:ext cx="8023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>
            <a:normAutofit/>
          </a:bodyPr>
          <a:lstStyle>
            <a:lvl1pPr algn="l" latinLnBrk="0">
              <a:defRPr lang="zh-TW" sz="20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zh-TW" sz="2800"/>
            </a:lvl1pPr>
            <a:lvl2pPr marL="609493" indent="0" latinLnBrk="0">
              <a:buNone/>
              <a:defRPr lang="zh-TW" sz="3700"/>
            </a:lvl2pPr>
            <a:lvl3pPr marL="1218987" indent="0" latinLnBrk="0">
              <a:buNone/>
              <a:defRPr lang="zh-TW" sz="3200"/>
            </a:lvl3pPr>
            <a:lvl4pPr marL="1828480" indent="0" latinLnBrk="0">
              <a:buNone/>
              <a:defRPr lang="zh-TW" sz="2700"/>
            </a:lvl4pPr>
            <a:lvl5pPr marL="2437973" indent="0" latinLnBrk="0">
              <a:buNone/>
              <a:defRPr lang="zh-TW" sz="2700"/>
            </a:lvl5pPr>
            <a:lvl6pPr marL="3047467" indent="0" latinLnBrk="0">
              <a:buNone/>
              <a:defRPr lang="zh-TW" sz="2700"/>
            </a:lvl6pPr>
            <a:lvl7pPr marL="3656960" indent="0" latinLnBrk="0">
              <a:buNone/>
              <a:defRPr lang="zh-TW" sz="2700"/>
            </a:lvl7pPr>
            <a:lvl8pPr marL="4266453" indent="0" latinLnBrk="0">
              <a:buNone/>
              <a:defRPr lang="zh-TW" sz="2700"/>
            </a:lvl8pPr>
            <a:lvl9pPr marL="4875947" indent="0" latinLnBrk="0">
              <a:buNone/>
              <a:defRPr lang="zh-TW" sz="27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600"/>
            </a:lvl1pPr>
            <a:lvl2pPr marL="609493" indent="0" latinLnBrk="0">
              <a:buNone/>
              <a:defRPr lang="zh-TW" sz="1600"/>
            </a:lvl2pPr>
            <a:lvl3pPr marL="1218987" indent="0" latinLnBrk="0">
              <a:buNone/>
              <a:defRPr lang="zh-TW" sz="1300"/>
            </a:lvl3pPr>
            <a:lvl4pPr marL="1828480" indent="0" latinLnBrk="0">
              <a:buNone/>
              <a:defRPr lang="zh-TW" sz="1200"/>
            </a:lvl4pPr>
            <a:lvl5pPr marL="2437973" indent="0" latinLnBrk="0">
              <a:buNone/>
              <a:defRPr lang="zh-TW" sz="1200"/>
            </a:lvl5pPr>
            <a:lvl6pPr marL="3047467" indent="0" latinLnBrk="0">
              <a:buNone/>
              <a:defRPr lang="zh-TW" sz="1200"/>
            </a:lvl6pPr>
            <a:lvl7pPr marL="3656960" indent="0" latinLnBrk="0">
              <a:buNone/>
              <a:defRPr lang="zh-TW" sz="1200"/>
            </a:lvl7pPr>
            <a:lvl8pPr marL="4266453" indent="0" latinLnBrk="0">
              <a:buNone/>
              <a:defRPr lang="zh-TW" sz="1200"/>
            </a:lvl8pPr>
            <a:lvl9pPr marL="4875947" indent="0" latinLnBrk="0">
              <a:buNone/>
              <a:defRPr lang="zh-TW"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0C42B-7974-4A22-8B37-4A235ECCAD8E}" type="datetimeFigureOut">
              <a:rPr lang="zh-TW" altLang="en-US"/>
              <a:pPr>
                <a:defRPr/>
              </a:pPr>
              <a:t>2020/8/14</a:t>
            </a:fld>
            <a:endParaRPr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A7757-5F5C-4EFB-BAD6-6ACB0722316B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3126339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4800" y="-17463"/>
            <a:ext cx="11579225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>
              <a:latin typeface="+mj-ea"/>
              <a:ea typeface="+mj-ea"/>
            </a:endParaRPr>
          </a:p>
        </p:txBody>
      </p:sp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/>
              <a:t>按一下以編輯母片文字樣式</a:t>
            </a:r>
          </a:p>
          <a:p>
            <a:pPr lvl="1"/>
            <a:r>
              <a:rPr lang="zh-TW" altLang="zh-TW"/>
              <a:t>第二層</a:t>
            </a:r>
          </a:p>
          <a:p>
            <a:pPr lvl="2"/>
            <a:r>
              <a:rPr lang="zh-TW" altLang="zh-TW"/>
              <a:t>第三層</a:t>
            </a:r>
          </a:p>
          <a:p>
            <a:pPr lvl="3"/>
            <a:r>
              <a:rPr lang="zh-TW" altLang="zh-TW"/>
              <a:t>第四層</a:t>
            </a:r>
          </a:p>
          <a:p>
            <a:pPr lvl="4"/>
            <a:r>
              <a:rPr lang="zh-TW" alt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1218987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fld id="{B5AC5529-139F-492E-9D69-AB192201F224}" type="datetimeFigureOut">
              <a:rPr lang="en-US" altLang="zh-TW"/>
              <a:pPr>
                <a:defRPr/>
              </a:pPr>
              <a:t>8/14/2020</a:t>
            </a:fld>
            <a:endParaRPr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1218987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9B7EFF00-8BED-43B0-B29D-2E0B583AE4C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 spd="med">
    <p:fade/>
  </p:transition>
  <p:txStyles>
    <p:titleStyle>
      <a:lvl1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zh-TW"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03213" indent="-303213" algn="l" defTabSz="1217613" rtl="0" eaLnBrk="0" fontAlgn="base" hangingPunct="0">
        <a:lnSpc>
          <a:spcPct val="95000"/>
        </a:lnSpc>
        <a:spcBef>
          <a:spcPts val="1863"/>
        </a:spcBef>
        <a:spcAft>
          <a:spcPct val="0"/>
        </a:spcAft>
        <a:buSzPct val="100000"/>
        <a:buFont typeface="Arial" pitchFamily="34" charset="0"/>
        <a:buChar char="•"/>
        <a:defRPr lang="zh-TW" sz="2400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1pPr>
      <a:lvl2pPr marL="730250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lang="zh-TW" sz="2000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2pPr>
      <a:lvl3pPr marL="1157288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lang="zh-TW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3pPr>
      <a:lvl4pPr marL="1584325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lang="zh-TW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4pPr>
      <a:lvl5pPr marL="2009775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lang="zh-TW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標題 3"/>
          <p:cNvSpPr>
            <a:spLocks noGrp="1"/>
          </p:cNvSpPr>
          <p:nvPr>
            <p:ph type="ctrTitle"/>
          </p:nvPr>
        </p:nvSpPr>
        <p:spPr>
          <a:xfrm>
            <a:off x="3142456" y="3789461"/>
            <a:ext cx="9356725" cy="3298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TW" altLang="en-US" sz="4800" dirty="0">
                <a:latin typeface="微軟正黑體" pitchFamily="34" charset="-120"/>
              </a:rPr>
              <a:t>高雄市立高雄高級商業職業學校</a:t>
            </a:r>
            <a:br>
              <a:rPr lang="en-US" altLang="zh-TW" sz="4800" dirty="0">
                <a:latin typeface="微軟正黑體" pitchFamily="34" charset="-120"/>
              </a:rPr>
            </a:br>
            <a:br>
              <a:rPr lang="en-US" altLang="zh-TW" sz="4800" dirty="0">
                <a:latin typeface="微軟正黑體" pitchFamily="34" charset="-120"/>
              </a:rPr>
            </a:br>
            <a:r>
              <a:rPr lang="zh-TW" altLang="en-US" sz="4800" dirty="0">
                <a:latin typeface="微軟正黑體" pitchFamily="34" charset="-120"/>
              </a:rPr>
              <a:t>執祕</a:t>
            </a:r>
            <a:r>
              <a:rPr altLang="en-US" sz="8900" b="1" dirty="0">
                <a:latin typeface="微軟正黑體" pitchFamily="34" charset="-120"/>
                <a:ea typeface="微軟正黑體" pitchFamily="34" charset="-120"/>
              </a:rPr>
              <a:t>邱瑞城老師</a:t>
            </a:r>
            <a:r>
              <a:rPr altLang="en-US" sz="6700" b="1" dirty="0">
                <a:latin typeface="微軟正黑體" pitchFamily="34" charset="-120"/>
                <a:ea typeface="微軟正黑體" pitchFamily="34" charset="-120"/>
              </a:rPr>
              <a:t> </a:t>
            </a:r>
            <a:br>
              <a:rPr altLang="en-US" sz="4800" dirty="0">
                <a:latin typeface="微軟正黑體" pitchFamily="34" charset="-120"/>
                <a:ea typeface="微軟正黑體" pitchFamily="34" charset="-120"/>
              </a:rPr>
            </a:br>
            <a:br>
              <a:rPr altLang="en-US" dirty="0">
                <a:latin typeface="微軟正黑體" pitchFamily="34" charset="-120"/>
                <a:ea typeface="微軟正黑體" pitchFamily="34" charset="-120"/>
              </a:rPr>
            </a:br>
            <a:endParaRPr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1139" name="文字版面配置區 4"/>
          <p:cNvSpPr>
            <a:spLocks noGrp="1"/>
          </p:cNvSpPr>
          <p:nvPr>
            <p:ph type="subTitle" idx="1"/>
          </p:nvPr>
        </p:nvSpPr>
        <p:spPr>
          <a:xfrm>
            <a:off x="3862164" y="836712"/>
            <a:ext cx="7777162" cy="129698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altLang="en-US" sz="6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喜閱網</a:t>
            </a:r>
            <a:br>
              <a:rPr lang="en-US" altLang="en-US" sz="6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altLang="en-US" sz="6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zh-TW" altLang="en-US" sz="6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管理端</a:t>
            </a:r>
            <a:r>
              <a:rPr altLang="en-US" sz="6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操作</a:t>
            </a:r>
            <a:r>
              <a:rPr lang="zh-TW" altLang="en-US" sz="6000" b="1" dirty="0">
                <a:solidFill>
                  <a:srgbClr val="FF0000"/>
                </a:solidFill>
                <a:latin typeface="微軟正黑體" pitchFamily="34" charset="-120"/>
              </a:rPr>
              <a:t>說明</a:t>
            </a:r>
            <a:endParaRPr lang="en-US" altLang="zh-TW" sz="6000" b="1" dirty="0">
              <a:solidFill>
                <a:srgbClr val="FF0000"/>
              </a:solidFill>
              <a:latin typeface="微軟正黑體" pitchFamily="34" charset="-120"/>
            </a:endParaRP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4006180" y="2313087"/>
            <a:ext cx="70088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1217613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lang="zh-TW" sz="28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n-cs"/>
              </a:defRPr>
            </a:lvl1pPr>
            <a:lvl2pPr marL="609493" indent="0" algn="ctr" defTabSz="1217613" rtl="0" eaLnBrk="0" fontAlgn="base" latinLnBrk="0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None/>
              <a:defRPr lang="zh-TW"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+mn-cs"/>
              </a:defRPr>
            </a:lvl2pPr>
            <a:lvl3pPr marL="1218987" indent="0" algn="ctr" defTabSz="1217613" rtl="0" eaLnBrk="0" fontAlgn="base" latinLnBrk="0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None/>
              <a:defRPr lang="zh-TW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+mn-cs"/>
              </a:defRPr>
            </a:lvl3pPr>
            <a:lvl4pPr marL="1828480" indent="0" algn="ctr" defTabSz="1217613" rtl="0" eaLnBrk="0" fontAlgn="base" latinLnBrk="0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None/>
              <a:defRPr lang="zh-TW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+mn-cs"/>
              </a:defRPr>
            </a:lvl4pPr>
            <a:lvl5pPr marL="2437973" indent="0" algn="ctr" defTabSz="1217613" rtl="0" eaLnBrk="0" fontAlgn="base" latinLnBrk="0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None/>
              <a:defRPr lang="zh-TW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zh-TW" altLang="en-US" sz="5400" dirty="0">
                <a:latin typeface="微軟正黑體" pitchFamily="34" charset="-120"/>
                <a:ea typeface="微軟正黑體" pitchFamily="34" charset="-120"/>
              </a:rPr>
              <a:t>講師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latin typeface="Salesforce Sans"/>
                <a:ea typeface="微軟正黑體" pitchFamily="34" charset="-120"/>
                <a:sym typeface="Salesforce Sans"/>
              </a:rPr>
              <a:t>依欄位填寫欲匯入的資料</a:t>
            </a:r>
          </a:p>
        </p:txBody>
      </p:sp>
      <p:sp>
        <p:nvSpPr>
          <p:cNvPr id="54275" name="內容版面配置區 1"/>
          <p:cNvSpPr>
            <a:spLocks noGrp="1"/>
          </p:cNvSpPr>
          <p:nvPr>
            <p:ph idx="1"/>
          </p:nvPr>
        </p:nvSpPr>
        <p:spPr>
          <a:xfrm>
            <a:off x="1065213" y="1752600"/>
            <a:ext cx="10055225" cy="542925"/>
          </a:xfrm>
        </p:spPr>
        <p:txBody>
          <a:bodyPr/>
          <a:lstStyle/>
          <a:p>
            <a:endParaRPr altLang="en-US">
              <a:ea typeface="微軟正黑體" pitchFamily="34" charset="-120"/>
            </a:endParaRPr>
          </a:p>
        </p:txBody>
      </p:sp>
      <p:pic>
        <p:nvPicPr>
          <p:cNvPr id="54276" name="圖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818"/>
          <a:stretch/>
        </p:blipFill>
        <p:spPr bwMode="auto">
          <a:xfrm>
            <a:off x="793750" y="3054350"/>
            <a:ext cx="4696347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向右箭號 7"/>
          <p:cNvSpPr/>
          <p:nvPr/>
        </p:nvSpPr>
        <p:spPr>
          <a:xfrm>
            <a:off x="5588000" y="3597275"/>
            <a:ext cx="1079500" cy="9080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  <p:sp>
        <p:nvSpPr>
          <p:cNvPr id="6" name="圓角矩形圖說文字 5"/>
          <p:cNvSpPr/>
          <p:nvPr/>
        </p:nvSpPr>
        <p:spPr>
          <a:xfrm>
            <a:off x="1555750" y="1712913"/>
            <a:ext cx="7008813" cy="1019175"/>
          </a:xfrm>
          <a:prstGeom prst="wedgeRoundRectCallout">
            <a:avLst>
              <a:gd name="adj1" fmla="val 46028"/>
              <a:gd name="adj2" fmla="val -2096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399" dirty="0"/>
              <a:t>開啟下載的範例檔案</a:t>
            </a:r>
            <a:r>
              <a:rPr lang="en-US" altLang="zh-TW" sz="2399" dirty="0"/>
              <a:t>(</a:t>
            </a:r>
            <a:r>
              <a:rPr lang="en-US" altLang="zh-TW" sz="2399" dirty="0" err="1"/>
              <a:t>xlsx</a:t>
            </a:r>
            <a:r>
              <a:rPr lang="en-US" altLang="zh-TW" sz="2399" dirty="0"/>
              <a:t>)</a:t>
            </a:r>
            <a:r>
              <a:rPr lang="zh-TW" altLang="en-US" sz="2399" dirty="0"/>
              <a:t>，依照欄位填寫各位級任老師對應的班級後，存檔並記得檔案位置。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6742113" y="3054350"/>
            <a:ext cx="4896915" cy="2967038"/>
            <a:chOff x="6742113" y="3054350"/>
            <a:chExt cx="4896915" cy="2967038"/>
          </a:xfrm>
        </p:grpSpPr>
        <p:pic>
          <p:nvPicPr>
            <p:cNvPr id="54277" name="圖片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972" b="9999"/>
            <a:stretch/>
          </p:blipFill>
          <p:spPr bwMode="auto">
            <a:xfrm>
              <a:off x="6742113" y="3054350"/>
              <a:ext cx="4896915" cy="296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8326660" y="3781784"/>
              <a:ext cx="432048" cy="1591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399"/>
            </a:p>
          </p:txBody>
        </p:sp>
      </p:grpSp>
      <p:sp>
        <p:nvSpPr>
          <p:cNvPr id="10" name="矩形 9"/>
          <p:cNvSpPr/>
          <p:nvPr/>
        </p:nvSpPr>
        <p:spPr>
          <a:xfrm>
            <a:off x="2391298" y="3790912"/>
            <a:ext cx="285750" cy="28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  <p:sp>
        <p:nvSpPr>
          <p:cNvPr id="3" name="書卷 (水平) 2"/>
          <p:cNvSpPr/>
          <p:nvPr/>
        </p:nvSpPr>
        <p:spPr>
          <a:xfrm>
            <a:off x="2205980" y="5589240"/>
            <a:ext cx="7464327" cy="613470"/>
          </a:xfrm>
          <a:prstGeom prst="horizontalScroll">
            <a:avLst/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請勿更改格式及欄位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，這會讓系統無法辨別。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內容版面配置區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5238" y="1809750"/>
            <a:ext cx="9655175" cy="4114800"/>
          </a:xfrm>
        </p:spPr>
      </p:pic>
      <p:sp>
        <p:nvSpPr>
          <p:cNvPr id="5632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latin typeface="Salesforce Sans"/>
                <a:ea typeface="微軟正黑體" pitchFamily="34" charset="-120"/>
                <a:sym typeface="Salesforce Sans"/>
              </a:rPr>
              <a:t>選擇班級導師檔案上傳</a:t>
            </a:r>
          </a:p>
        </p:txBody>
      </p:sp>
      <p:sp>
        <p:nvSpPr>
          <p:cNvPr id="5" name="橢圓 4"/>
          <p:cNvSpPr/>
          <p:nvPr/>
        </p:nvSpPr>
        <p:spPr>
          <a:xfrm>
            <a:off x="2260600" y="3403600"/>
            <a:ext cx="1116013" cy="546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  <p:sp>
        <p:nvSpPr>
          <p:cNvPr id="6" name="圓角矩形圖說文字 5"/>
          <p:cNvSpPr/>
          <p:nvPr/>
        </p:nvSpPr>
        <p:spPr>
          <a:xfrm>
            <a:off x="261764" y="4581525"/>
            <a:ext cx="4536504" cy="1400175"/>
          </a:xfrm>
          <a:prstGeom prst="wedgeRoundRectCallout">
            <a:avLst>
              <a:gd name="adj1" fmla="val 11563"/>
              <a:gd name="adj2" fmla="val -10697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200" dirty="0"/>
              <a:t>回到原來頁面，點選</a:t>
            </a:r>
            <a:r>
              <a:rPr lang="en-US" altLang="zh-TW" sz="2200" dirty="0"/>
              <a:t>【</a:t>
            </a:r>
            <a:r>
              <a:rPr lang="zh-TW" altLang="en-US" sz="2200" dirty="0"/>
              <a:t>選擇檔案</a:t>
            </a:r>
            <a:r>
              <a:rPr lang="en-US" altLang="zh-TW" sz="2200" dirty="0"/>
              <a:t>】</a:t>
            </a:r>
            <a:r>
              <a:rPr lang="zh-TW" altLang="en-US" sz="2200" dirty="0"/>
              <a:t>按鈕，選擇已填寫各位級任老師對應班級的檔案，再按</a:t>
            </a:r>
            <a:r>
              <a:rPr lang="en-US" altLang="zh-TW" sz="2200" dirty="0"/>
              <a:t>【</a:t>
            </a:r>
            <a:r>
              <a:rPr lang="zh-TW" altLang="en-US" sz="2200" dirty="0"/>
              <a:t>開啟</a:t>
            </a:r>
            <a:r>
              <a:rPr lang="en-US" altLang="zh-TW" sz="2200" dirty="0"/>
              <a:t>】 </a:t>
            </a:r>
            <a:r>
              <a:rPr lang="zh-TW" altLang="en-US" sz="2200" dirty="0"/>
              <a:t>。</a:t>
            </a:r>
          </a:p>
        </p:txBody>
      </p:sp>
      <p:sp>
        <p:nvSpPr>
          <p:cNvPr id="7" name="爆炸 2 6"/>
          <p:cNvSpPr/>
          <p:nvPr/>
        </p:nvSpPr>
        <p:spPr>
          <a:xfrm>
            <a:off x="7402513" y="793750"/>
            <a:ext cx="3598862" cy="2127250"/>
          </a:xfrm>
          <a:prstGeom prst="irregularSeal2">
            <a:avLst/>
          </a:prstGeom>
          <a:solidFill>
            <a:srgbClr val="FF99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200" dirty="0"/>
              <a:t>只能選擇</a:t>
            </a:r>
            <a:r>
              <a:rPr lang="en-US" altLang="zh-TW" sz="2200" dirty="0" err="1"/>
              <a:t>xls</a:t>
            </a:r>
            <a:r>
              <a:rPr lang="zh-TW" altLang="en-US" sz="2200" dirty="0"/>
              <a:t>或</a:t>
            </a:r>
            <a:r>
              <a:rPr lang="en-US" altLang="zh-TW" sz="2200" dirty="0" err="1"/>
              <a:t>xlsx</a:t>
            </a:r>
            <a:r>
              <a:rPr lang="zh-TW" altLang="en-US" sz="2200" dirty="0"/>
              <a:t>檔案喔！</a:t>
            </a:r>
          </a:p>
        </p:txBody>
      </p:sp>
      <p:sp>
        <p:nvSpPr>
          <p:cNvPr id="9" name="橢圓 8"/>
          <p:cNvSpPr/>
          <p:nvPr/>
        </p:nvSpPr>
        <p:spPr>
          <a:xfrm>
            <a:off x="8748713" y="5314950"/>
            <a:ext cx="1116012" cy="546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內容版面配置區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6988" y="1720850"/>
            <a:ext cx="6265862" cy="2882900"/>
          </a:xfrm>
        </p:spPr>
      </p:pic>
      <p:sp>
        <p:nvSpPr>
          <p:cNvPr id="58371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latin typeface="Salesforce Sans"/>
                <a:ea typeface="微軟正黑體" pitchFamily="34" charset="-120"/>
                <a:sym typeface="Salesforce Sans"/>
              </a:rPr>
              <a:t>確認檔案上傳</a:t>
            </a:r>
          </a:p>
        </p:txBody>
      </p:sp>
      <p:pic>
        <p:nvPicPr>
          <p:cNvPr id="58372" name="圖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388" y="4154488"/>
            <a:ext cx="10890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形圖說文字 4"/>
          <p:cNvSpPr/>
          <p:nvPr/>
        </p:nvSpPr>
        <p:spPr>
          <a:xfrm>
            <a:off x="1269876" y="4603750"/>
            <a:ext cx="2938587" cy="704850"/>
          </a:xfrm>
          <a:prstGeom prst="wedgeEllipseCallout">
            <a:avLst>
              <a:gd name="adj1" fmla="val 44271"/>
              <a:gd name="adj2" fmla="val -9786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200" dirty="0"/>
              <a:t>點選</a:t>
            </a:r>
            <a:r>
              <a:rPr lang="en-US" altLang="zh-TW" sz="2200" dirty="0"/>
              <a:t>【</a:t>
            </a:r>
            <a:r>
              <a:rPr lang="zh-TW" altLang="en-US" sz="2200" dirty="0"/>
              <a:t>上傳</a:t>
            </a:r>
            <a:r>
              <a:rPr lang="en-US" altLang="zh-TW" sz="2200" dirty="0"/>
              <a:t>】</a:t>
            </a:r>
            <a:endParaRPr lang="zh-TW" altLang="en-US" sz="2200" dirty="0"/>
          </a:p>
        </p:txBody>
      </p:sp>
      <p:pic>
        <p:nvPicPr>
          <p:cNvPr id="58374" name="圖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9875" y="752475"/>
            <a:ext cx="20589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圖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044" y="4859338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向上箭號 7"/>
          <p:cNvSpPr/>
          <p:nvPr/>
        </p:nvSpPr>
        <p:spPr>
          <a:xfrm>
            <a:off x="9829800" y="2787650"/>
            <a:ext cx="863600" cy="207168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  <p:pic>
        <p:nvPicPr>
          <p:cNvPr id="58377" name="圖片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9263" y="3595688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893" y="332656"/>
            <a:ext cx="1580952" cy="643945"/>
          </a:xfrm>
          <a:prstGeom prst="rect">
            <a:avLst/>
          </a:prstGeom>
          <a:ln w="19050">
            <a:solidFill>
              <a:srgbClr val="FF9900"/>
            </a:solidFill>
          </a:ln>
          <a:effectLst>
            <a:outerShdw blurRad="50800" dist="38100" dir="3120000" algn="ctr" rotWithShape="0">
              <a:schemeClr val="bg1">
                <a:lumMod val="50000"/>
              </a:scheme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內容版面配置區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3550" y="1587500"/>
            <a:ext cx="5443538" cy="4887913"/>
          </a:xfrm>
        </p:spPr>
      </p:pic>
      <p:sp>
        <p:nvSpPr>
          <p:cNvPr id="60419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latin typeface="Salesforce Sans"/>
                <a:ea typeface="微軟正黑體" pitchFamily="34" charset="-120"/>
                <a:sym typeface="Salesforce Sans"/>
              </a:rPr>
              <a:t>檔案上傳後資料預覽並檢查</a:t>
            </a:r>
          </a:p>
        </p:txBody>
      </p:sp>
      <p:sp>
        <p:nvSpPr>
          <p:cNvPr id="5" name="橢圓形圖說文字 4"/>
          <p:cNvSpPr/>
          <p:nvPr/>
        </p:nvSpPr>
        <p:spPr>
          <a:xfrm>
            <a:off x="477788" y="2959100"/>
            <a:ext cx="2159050" cy="1130300"/>
          </a:xfrm>
          <a:prstGeom prst="wedgeEllipseCallout">
            <a:avLst>
              <a:gd name="adj1" fmla="val 73951"/>
              <a:gd name="adj2" fmla="val 3186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000" dirty="0"/>
              <a:t>預覽上傳檔案內的資料並檢查</a:t>
            </a:r>
          </a:p>
        </p:txBody>
      </p:sp>
      <p:pic>
        <p:nvPicPr>
          <p:cNvPr id="60421" name="圖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3778250"/>
            <a:ext cx="1547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9102725" y="3778250"/>
            <a:ext cx="2686050" cy="6921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200" dirty="0"/>
              <a:t>如果資料有問題會顯示</a:t>
            </a:r>
          </a:p>
        </p:txBody>
      </p:sp>
      <p:sp>
        <p:nvSpPr>
          <p:cNvPr id="10" name="橢圓形圖說文字 9"/>
          <p:cNvSpPr/>
          <p:nvPr/>
        </p:nvSpPr>
        <p:spPr>
          <a:xfrm>
            <a:off x="431800" y="1524000"/>
            <a:ext cx="2205038" cy="1130300"/>
          </a:xfrm>
          <a:prstGeom prst="wedgeEllipseCallout">
            <a:avLst>
              <a:gd name="adj1" fmla="val 69633"/>
              <a:gd name="adj2" fmla="val 2962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200" dirty="0"/>
              <a:t>此處顯示上傳檔案是否成功</a:t>
            </a:r>
          </a:p>
        </p:txBody>
      </p:sp>
      <p:sp>
        <p:nvSpPr>
          <p:cNvPr id="11" name="圓角矩形圖說文字 10"/>
          <p:cNvSpPr/>
          <p:nvPr/>
        </p:nvSpPr>
        <p:spPr>
          <a:xfrm>
            <a:off x="246063" y="5067300"/>
            <a:ext cx="2857500" cy="1168400"/>
          </a:xfrm>
          <a:prstGeom prst="wedgeRoundRectCallout">
            <a:avLst>
              <a:gd name="adj1" fmla="val 81481"/>
              <a:gd name="adj2" fmla="val 5132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200" dirty="0"/>
              <a:t>若預覽的資料有問題可以點此處取消，修正檔案後再重新上傳</a:t>
            </a:r>
          </a:p>
        </p:txBody>
      </p:sp>
      <p:sp>
        <p:nvSpPr>
          <p:cNvPr id="12" name="爆炸 2 11"/>
          <p:cNvSpPr/>
          <p:nvPr/>
        </p:nvSpPr>
        <p:spPr>
          <a:xfrm>
            <a:off x="6718300" y="914400"/>
            <a:ext cx="4191000" cy="2127250"/>
          </a:xfrm>
          <a:prstGeom prst="irregularSeal2">
            <a:avLst/>
          </a:prstGeom>
          <a:solidFill>
            <a:srgbClr val="FF99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zh-TW" altLang="en-US" sz="2000" dirty="0"/>
              <a:t>此步驟班級導師資料還沒匯入喔！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內容版面配置區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2124" y="1484784"/>
            <a:ext cx="5477625" cy="4844752"/>
          </a:xfrm>
        </p:spPr>
      </p:pic>
      <p:sp>
        <p:nvSpPr>
          <p:cNvPr id="62467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latin typeface="Salesforce Sans"/>
                <a:ea typeface="微軟正黑體" pitchFamily="34" charset="-120"/>
                <a:sym typeface="Salesforce Sans"/>
              </a:rPr>
              <a:t>資料匯入最後確認</a:t>
            </a:r>
          </a:p>
        </p:txBody>
      </p:sp>
      <p:pic>
        <p:nvPicPr>
          <p:cNvPr id="62468" name="圖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0913" y="5445224"/>
            <a:ext cx="1547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8829675" y="5464274"/>
            <a:ext cx="2687638" cy="6413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200" dirty="0"/>
              <a:t>如果資料都正確，點選此處進行匯入</a:t>
            </a:r>
          </a:p>
        </p:txBody>
      </p:sp>
      <p:sp>
        <p:nvSpPr>
          <p:cNvPr id="11" name="爆炸 2 10"/>
          <p:cNvSpPr/>
          <p:nvPr/>
        </p:nvSpPr>
        <p:spPr>
          <a:xfrm>
            <a:off x="6718300" y="914400"/>
            <a:ext cx="4191000" cy="2127250"/>
          </a:xfrm>
          <a:prstGeom prst="irregularSeal2">
            <a:avLst/>
          </a:prstGeom>
          <a:solidFill>
            <a:srgbClr val="FF99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zh-TW" altLang="en-US" sz="2000" dirty="0"/>
              <a:t>此畫面班級導師資料還沒匯入喔！</a:t>
            </a:r>
          </a:p>
        </p:txBody>
      </p:sp>
      <p:sp>
        <p:nvSpPr>
          <p:cNvPr id="7" name="爆炸 2 6"/>
          <p:cNvSpPr/>
          <p:nvPr/>
        </p:nvSpPr>
        <p:spPr>
          <a:xfrm>
            <a:off x="0" y="1268760"/>
            <a:ext cx="4366220" cy="3168352"/>
          </a:xfrm>
          <a:prstGeom prst="irregularSeal2">
            <a:avLst/>
          </a:prstGeom>
          <a:solidFill>
            <a:srgbClr val="FF99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zh-TW" altLang="en-US" sz="2000" dirty="0"/>
              <a:t>班級導師資料匯入後會將先前所設定的班級導師覆蓋喔！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內容版面配置區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0063" y="1590675"/>
            <a:ext cx="8658225" cy="3422650"/>
          </a:xfrm>
        </p:spPr>
      </p:pic>
      <p:sp>
        <p:nvSpPr>
          <p:cNvPr id="64515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latin typeface="Salesforce Sans"/>
                <a:ea typeface="微軟正黑體" pitchFamily="34" charset="-120"/>
                <a:sym typeface="Salesforce Sans"/>
              </a:rPr>
              <a:t>資料匯入結果</a:t>
            </a:r>
            <a:r>
              <a:rPr lang="en-US" altLang="zh-TW">
                <a:latin typeface="Salesforce Sans"/>
                <a:sym typeface="Salesforce Sans"/>
              </a:rPr>
              <a:t>--</a:t>
            </a:r>
            <a:r>
              <a:rPr altLang="en-US">
                <a:latin typeface="Salesforce Sans"/>
                <a:ea typeface="微軟正黑體" pitchFamily="34" charset="-120"/>
                <a:sym typeface="Salesforce Sans"/>
              </a:rPr>
              <a:t>班級導師對應列表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6513512" y="5407025"/>
            <a:ext cx="3973387" cy="6413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200" dirty="0"/>
              <a:t>確認所有班級的指導老師是否對應正確</a:t>
            </a:r>
          </a:p>
        </p:txBody>
      </p:sp>
      <p:pic>
        <p:nvPicPr>
          <p:cNvPr id="64517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938" y="4768850"/>
            <a:ext cx="10890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內容版面配置區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3563" y="1814513"/>
            <a:ext cx="8518525" cy="3302000"/>
          </a:xfrm>
        </p:spPr>
      </p:pic>
      <p:sp>
        <p:nvSpPr>
          <p:cNvPr id="6656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latin typeface="Salesforce Sans"/>
                <a:ea typeface="微軟正黑體" pitchFamily="34" charset="-120"/>
                <a:sym typeface="Salesforce Sans"/>
              </a:rPr>
              <a:t>班級列表中的顯示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6424612" y="5407024"/>
            <a:ext cx="4134295" cy="75827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200" dirty="0"/>
              <a:t>班級列表中所有班級的指導老師也會依照匯入的資料顯示</a:t>
            </a:r>
          </a:p>
        </p:txBody>
      </p:sp>
      <p:pic>
        <p:nvPicPr>
          <p:cNvPr id="66565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313" y="4318000"/>
            <a:ext cx="10890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276" y="188640"/>
            <a:ext cx="5607217" cy="1512168"/>
          </a:xfrm>
          <a:prstGeom prst="rect">
            <a:avLst/>
          </a:prstGeom>
        </p:spPr>
      </p:pic>
      <p:sp>
        <p:nvSpPr>
          <p:cNvPr id="3" name="弧形 2"/>
          <p:cNvSpPr/>
          <p:nvPr/>
        </p:nvSpPr>
        <p:spPr>
          <a:xfrm flipH="1">
            <a:off x="5878388" y="980728"/>
            <a:ext cx="3240360" cy="2304256"/>
          </a:xfrm>
          <a:prstGeom prst="arc">
            <a:avLst/>
          </a:prstGeom>
          <a:ln w="38100">
            <a:solidFill>
              <a:srgbClr val="FF3399"/>
            </a:solidFill>
            <a:prstDash val="dash"/>
            <a:miter lim="800000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>
          <a:xfrm>
            <a:off x="477788" y="3010768"/>
            <a:ext cx="7992888" cy="1930400"/>
          </a:xfrm>
        </p:spPr>
        <p:txBody>
          <a:bodyPr/>
          <a:lstStyle/>
          <a:p>
            <a:r>
              <a:rPr altLang="en-US" dirty="0">
                <a:ea typeface="微軟正黑體" pitchFamily="34" charset="-120"/>
              </a:rPr>
              <a:t>新增單一筆班級導師資料</a:t>
            </a:r>
          </a:p>
        </p:txBody>
      </p:sp>
      <p:sp>
        <p:nvSpPr>
          <p:cNvPr id="68611" name="文字版面配置區 2"/>
          <p:cNvSpPr>
            <a:spLocks noGrp="1"/>
          </p:cNvSpPr>
          <p:nvPr>
            <p:ph type="body" idx="1"/>
          </p:nvPr>
        </p:nvSpPr>
        <p:spPr>
          <a:xfrm>
            <a:off x="3057562" y="3861048"/>
            <a:ext cx="2833340" cy="70415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TW" dirty="0"/>
              <a:t>To: </a:t>
            </a:r>
            <a:r>
              <a:rPr lang="zh-TW" altLang="en-US" dirty="0"/>
              <a:t>學校管理者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ea typeface="微軟正黑體" pitchFamily="34" charset="-120"/>
              </a:rPr>
              <a:t>新增單筆班級導師資料</a:t>
            </a:r>
          </a:p>
        </p:txBody>
      </p:sp>
      <p:sp>
        <p:nvSpPr>
          <p:cNvPr id="6963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en-US">
              <a:ea typeface="微軟正黑體" pitchFamily="34" charset="-120"/>
            </a:endParaRPr>
          </a:p>
        </p:txBody>
      </p:sp>
      <p:pic>
        <p:nvPicPr>
          <p:cNvPr id="6963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1790700"/>
            <a:ext cx="791051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621804" y="2636912"/>
            <a:ext cx="2696071" cy="1174676"/>
          </a:xfrm>
          <a:prstGeom prst="wedgeRoundRectCallout">
            <a:avLst>
              <a:gd name="adj1" fmla="val 56244"/>
              <a:gd name="adj2" fmla="val 9533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200" dirty="0"/>
              <a:t>在管理選單中選擇</a:t>
            </a:r>
            <a:br>
              <a:rPr lang="en-US" altLang="zh-TW" sz="2200" dirty="0"/>
            </a:br>
            <a:r>
              <a:rPr lang="zh-TW" altLang="en-US" sz="2200" dirty="0"/>
              <a:t>班級導師對應名單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ea typeface="微軟正黑體" pitchFamily="34" charset="-120"/>
              </a:rPr>
              <a:t>新增單筆班級導師資料</a:t>
            </a:r>
          </a:p>
        </p:txBody>
      </p:sp>
      <p:sp>
        <p:nvSpPr>
          <p:cNvPr id="70659" name="內容版面配置區 2"/>
          <p:cNvSpPr>
            <a:spLocks noGrp="1"/>
          </p:cNvSpPr>
          <p:nvPr>
            <p:ph idx="1"/>
          </p:nvPr>
        </p:nvSpPr>
        <p:spPr>
          <a:xfrm>
            <a:off x="1065213" y="1752600"/>
            <a:ext cx="10055225" cy="1047750"/>
          </a:xfrm>
        </p:spPr>
        <p:txBody>
          <a:bodyPr/>
          <a:lstStyle/>
          <a:p>
            <a:r>
              <a:rPr altLang="en-US" dirty="0">
                <a:ea typeface="微軟正黑體" pitchFamily="34" charset="-120"/>
              </a:rPr>
              <a:t>點選</a:t>
            </a:r>
            <a:r>
              <a:rPr lang="zh-TW" altLang="en-US" dirty="0">
                <a:ea typeface="微軟正黑體" pitchFamily="34" charset="-120"/>
              </a:rPr>
              <a:t>左上角</a:t>
            </a:r>
            <a:r>
              <a:rPr lang="en-US" altLang="zh-TW" dirty="0">
                <a:ea typeface="微軟正黑體" pitchFamily="34" charset="-120"/>
              </a:rPr>
              <a:t>『</a:t>
            </a:r>
            <a:r>
              <a:rPr lang="zh-TW" altLang="en-US" dirty="0">
                <a:ea typeface="微軟正黑體" pitchFamily="34" charset="-120"/>
              </a:rPr>
              <a:t>新增資料</a:t>
            </a:r>
            <a:r>
              <a:rPr lang="en-US" altLang="zh-TW" dirty="0">
                <a:ea typeface="微軟正黑體" pitchFamily="34" charset="-120"/>
              </a:rPr>
              <a:t>』</a:t>
            </a:r>
            <a:endParaRPr altLang="en-US" dirty="0">
              <a:ea typeface="微軟正黑體" pitchFamily="34" charset="-120"/>
            </a:endParaRPr>
          </a:p>
        </p:txBody>
      </p:sp>
      <p:pic>
        <p:nvPicPr>
          <p:cNvPr id="70660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2895600"/>
            <a:ext cx="86455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8869363" y="3949700"/>
            <a:ext cx="931862" cy="374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  <p:pic>
        <p:nvPicPr>
          <p:cNvPr id="70662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363" y="3008313"/>
            <a:ext cx="13398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字版面配置區 4"/>
          <p:cNvSpPr>
            <a:spLocks noGrp="1"/>
          </p:cNvSpPr>
          <p:nvPr>
            <p:ph type="body" idx="1"/>
          </p:nvPr>
        </p:nvSpPr>
        <p:spPr>
          <a:xfrm>
            <a:off x="838200" y="3068638"/>
            <a:ext cx="7008813" cy="1296987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zh-TW" altLang="en-US" sz="5500" dirty="0">
                <a:latin typeface="微軟正黑體" pitchFamily="34" charset="-120"/>
                <a:ea typeface="微軟正黑體" pitchFamily="34" charset="-120"/>
              </a:rPr>
              <a:t>班級導</a:t>
            </a:r>
            <a:r>
              <a:rPr altLang="en-US" sz="5500" dirty="0">
                <a:latin typeface="微軟正黑體" pitchFamily="34" charset="-120"/>
                <a:ea typeface="微軟正黑體" pitchFamily="34" charset="-120"/>
              </a:rPr>
              <a:t>師</a:t>
            </a:r>
            <a:r>
              <a:rPr lang="zh-TW" altLang="en-US" sz="5500" dirty="0"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altLang="en-US" sz="5500" dirty="0">
                <a:latin typeface="微軟正黑體" pitchFamily="34" charset="-120"/>
                <a:ea typeface="微軟正黑體" pitchFamily="34" charset="-120"/>
              </a:rPr>
              <a:t>問題</a:t>
            </a:r>
            <a:endParaRPr altLang="zh-TW" sz="5500" dirty="0">
              <a:latin typeface="微軟正黑體" pitchFamily="34" charset="-120"/>
            </a:endParaRPr>
          </a:p>
          <a:p>
            <a:pPr eaLnBrk="1" hangingPunct="1">
              <a:spcBef>
                <a:spcPct val="0"/>
              </a:spcBef>
            </a:pPr>
            <a:endParaRPr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646140" y="4221088"/>
            <a:ext cx="221842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TW" dirty="0"/>
              <a:t>To: </a:t>
            </a:r>
            <a:r>
              <a:rPr lang="zh-TW" altLang="en-US" dirty="0"/>
              <a:t>學校管理者</a:t>
            </a:r>
          </a:p>
        </p:txBody>
      </p:sp>
    </p:spTree>
    <p:extLst>
      <p:ext uri="{BB962C8B-B14F-4D97-AF65-F5344CB8AC3E}">
        <p14:creationId xmlns:p14="http://schemas.microsoft.com/office/powerpoint/2010/main" val="427040642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ea typeface="微軟正黑體" pitchFamily="34" charset="-120"/>
              </a:rPr>
              <a:t>新增單筆班級導師資料</a:t>
            </a:r>
          </a:p>
        </p:txBody>
      </p:sp>
      <p:sp>
        <p:nvSpPr>
          <p:cNvPr id="71683" name="內容版面配置區 2"/>
          <p:cNvSpPr>
            <a:spLocks noGrp="1"/>
          </p:cNvSpPr>
          <p:nvPr>
            <p:ph idx="1"/>
          </p:nvPr>
        </p:nvSpPr>
        <p:spPr>
          <a:xfrm>
            <a:off x="1065213" y="1752600"/>
            <a:ext cx="10055225" cy="1225550"/>
          </a:xfrm>
        </p:spPr>
        <p:txBody>
          <a:bodyPr/>
          <a:lstStyle/>
          <a:p>
            <a:r>
              <a:rPr altLang="en-US" dirty="0">
                <a:ea typeface="微軟正黑體" pitchFamily="34" charset="-120"/>
              </a:rPr>
              <a:t>填入班級碼、老師姓名以及身份證字號</a:t>
            </a:r>
            <a:br>
              <a:rPr lang="en-US" altLang="zh-TW" dirty="0"/>
            </a:br>
            <a:r>
              <a:rPr altLang="en-US" dirty="0">
                <a:ea typeface="微軟正黑體" pitchFamily="34" charset="-120"/>
              </a:rPr>
              <a:t>按「確定新增」</a:t>
            </a:r>
          </a:p>
        </p:txBody>
      </p:sp>
      <p:pic>
        <p:nvPicPr>
          <p:cNvPr id="7168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100" y="2978150"/>
            <a:ext cx="86582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5402263" y="4749800"/>
            <a:ext cx="933450" cy="374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  <p:sp>
        <p:nvSpPr>
          <p:cNvPr id="6" name="圓角矩形 5"/>
          <p:cNvSpPr/>
          <p:nvPr/>
        </p:nvSpPr>
        <p:spPr>
          <a:xfrm>
            <a:off x="8240713" y="4365104"/>
            <a:ext cx="342900" cy="18784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ea typeface="微軟正黑體" pitchFamily="34" charset="-120"/>
              </a:rPr>
              <a:t>新增單筆班級導師資料</a:t>
            </a:r>
          </a:p>
        </p:txBody>
      </p:sp>
      <p:sp>
        <p:nvSpPr>
          <p:cNvPr id="727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班級導師對應名單內的資料便會更新</a:t>
            </a:r>
            <a:endParaRPr altLang="en-US" dirty="0">
              <a:ea typeface="微軟正黑體" pitchFamily="34" charset="-120"/>
            </a:endParaRPr>
          </a:p>
        </p:txBody>
      </p:sp>
      <p:pic>
        <p:nvPicPr>
          <p:cNvPr id="72708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463" y="2749550"/>
            <a:ext cx="859472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930400" y="4718050"/>
            <a:ext cx="8340725" cy="374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ea typeface="微軟正黑體" pitchFamily="34" charset="-120"/>
              </a:rPr>
              <a:t>新增單筆班級導師資料</a:t>
            </a:r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>
          <a:xfrm>
            <a:off x="1065213" y="1752600"/>
            <a:ext cx="10055225" cy="914400"/>
          </a:xfrm>
        </p:spPr>
        <p:txBody>
          <a:bodyPr/>
          <a:lstStyle/>
          <a:p>
            <a:r>
              <a:rPr altLang="en-US">
                <a:ea typeface="微軟正黑體" pitchFamily="34" charset="-120"/>
              </a:rPr>
              <a:t>新增的班級導師資料會立即反應在班級列表中</a:t>
            </a:r>
          </a:p>
        </p:txBody>
      </p:sp>
      <p:pic>
        <p:nvPicPr>
          <p:cNvPr id="73732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4038" y="2667000"/>
            <a:ext cx="85375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922463" y="4273550"/>
            <a:ext cx="8340725" cy="374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6473" y="1052736"/>
            <a:ext cx="4044563" cy="1512168"/>
          </a:xfrm>
          <a:prstGeom prst="rect">
            <a:avLst/>
          </a:prstGeom>
        </p:spPr>
      </p:pic>
      <p:sp>
        <p:nvSpPr>
          <p:cNvPr id="7" name="弧形 6"/>
          <p:cNvSpPr/>
          <p:nvPr/>
        </p:nvSpPr>
        <p:spPr>
          <a:xfrm flipH="1">
            <a:off x="7124585" y="1844824"/>
            <a:ext cx="3240360" cy="2304256"/>
          </a:xfrm>
          <a:prstGeom prst="arc">
            <a:avLst/>
          </a:prstGeom>
          <a:ln w="38100">
            <a:solidFill>
              <a:srgbClr val="FF3399"/>
            </a:solidFill>
            <a:prstDash val="dash"/>
            <a:miter lim="800000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812800" y="3082776"/>
            <a:ext cx="7657876" cy="1930400"/>
          </a:xfrm>
        </p:spPr>
        <p:txBody>
          <a:bodyPr/>
          <a:lstStyle/>
          <a:p>
            <a:r>
              <a:rPr altLang="en-US" dirty="0">
                <a:ea typeface="微軟正黑體" pitchFamily="34" charset="-120"/>
              </a:rPr>
              <a:t>檢視</a:t>
            </a:r>
            <a:r>
              <a:rPr lang="en-US" altLang="zh-TW" dirty="0"/>
              <a:t>/</a:t>
            </a:r>
            <a:r>
              <a:rPr altLang="en-US" dirty="0">
                <a:ea typeface="微軟正黑體" pitchFamily="34" charset="-120"/>
              </a:rPr>
              <a:t>修改班級導師名單</a:t>
            </a:r>
          </a:p>
        </p:txBody>
      </p:sp>
      <p:sp>
        <p:nvSpPr>
          <p:cNvPr id="74755" name="文字版面配置區 2"/>
          <p:cNvSpPr>
            <a:spLocks noGrp="1"/>
          </p:cNvSpPr>
          <p:nvPr>
            <p:ph type="body" idx="1"/>
          </p:nvPr>
        </p:nvSpPr>
        <p:spPr>
          <a:xfrm>
            <a:off x="812800" y="3789040"/>
            <a:ext cx="7008813" cy="63214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TW" dirty="0"/>
              <a:t>To: </a:t>
            </a:r>
            <a:r>
              <a:rPr lang="zh-TW" altLang="en-US" dirty="0"/>
              <a:t>學校管理者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ea typeface="微軟正黑體" pitchFamily="34" charset="-120"/>
              </a:rPr>
              <a:t>檢視班級導師名單</a:t>
            </a:r>
          </a:p>
        </p:txBody>
      </p:sp>
      <p:sp>
        <p:nvSpPr>
          <p:cNvPr id="75779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en-US">
              <a:ea typeface="微軟正黑體" pitchFamily="34" charset="-120"/>
            </a:endParaRPr>
          </a:p>
        </p:txBody>
      </p:sp>
      <p:pic>
        <p:nvPicPr>
          <p:cNvPr id="75780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1790700"/>
            <a:ext cx="791051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549796" y="2636912"/>
            <a:ext cx="2768079" cy="1149276"/>
          </a:xfrm>
          <a:prstGeom prst="wedgeRoundRectCallout">
            <a:avLst>
              <a:gd name="adj1" fmla="val 56244"/>
              <a:gd name="adj2" fmla="val 9533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200" dirty="0"/>
              <a:t>在管理選單中選擇</a:t>
            </a:r>
            <a:br>
              <a:rPr lang="en-US" altLang="zh-TW" sz="2200" dirty="0"/>
            </a:br>
            <a:r>
              <a:rPr lang="zh-TW" altLang="en-US" sz="2200" dirty="0"/>
              <a:t>班級導師對應名單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ea typeface="微軟正黑體" pitchFamily="34" charset="-120"/>
              </a:rPr>
              <a:t>修改班級導師名單</a:t>
            </a:r>
          </a:p>
        </p:txBody>
      </p:sp>
      <p:sp>
        <p:nvSpPr>
          <p:cNvPr id="76803" name="內容版面配置區 2"/>
          <p:cNvSpPr>
            <a:spLocks noGrp="1"/>
          </p:cNvSpPr>
          <p:nvPr>
            <p:ph idx="1"/>
          </p:nvPr>
        </p:nvSpPr>
        <p:spPr>
          <a:xfrm>
            <a:off x="1065213" y="1752600"/>
            <a:ext cx="10055225" cy="1047750"/>
          </a:xfrm>
        </p:spPr>
        <p:txBody>
          <a:bodyPr/>
          <a:lstStyle/>
          <a:p>
            <a:r>
              <a:rPr altLang="en-US">
                <a:ea typeface="微軟正黑體" pitchFamily="34" charset="-120"/>
              </a:rPr>
              <a:t>點選欲修改資料的班級</a:t>
            </a:r>
          </a:p>
        </p:txBody>
      </p:sp>
      <p:pic>
        <p:nvPicPr>
          <p:cNvPr id="7680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275" y="2492375"/>
            <a:ext cx="103441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9190756" y="5301208"/>
            <a:ext cx="596900" cy="374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363" y="3476625"/>
            <a:ext cx="84994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>
                <a:ea typeface="微軟正黑體" pitchFamily="34" charset="-120"/>
              </a:rPr>
              <a:t>修改老師姓名</a:t>
            </a:r>
            <a:r>
              <a:rPr lang="en-US" altLang="zh-TW" dirty="0">
                <a:ea typeface="微軟正黑體" pitchFamily="34" charset="-120"/>
              </a:rPr>
              <a:t>/</a:t>
            </a:r>
            <a:r>
              <a:rPr lang="zh-TW" altLang="en-US" dirty="0">
                <a:ea typeface="微軟正黑體" pitchFamily="34" charset="-120"/>
              </a:rPr>
              <a:t>身分證號</a:t>
            </a:r>
            <a:endParaRPr altLang="en-US" dirty="0">
              <a:ea typeface="微軟正黑體" pitchFamily="34" charset="-120"/>
            </a:endParaRPr>
          </a:p>
        </p:txBody>
      </p:sp>
      <p:sp>
        <p:nvSpPr>
          <p:cNvPr id="77828" name="內容版面配置區 2"/>
          <p:cNvSpPr>
            <a:spLocks noGrp="1"/>
          </p:cNvSpPr>
          <p:nvPr>
            <p:ph idx="1"/>
          </p:nvPr>
        </p:nvSpPr>
        <p:spPr>
          <a:xfrm>
            <a:off x="1065213" y="1752600"/>
            <a:ext cx="10055225" cy="1047750"/>
          </a:xfrm>
        </p:spPr>
        <p:txBody>
          <a:bodyPr/>
          <a:lstStyle/>
          <a:p>
            <a:endParaRPr altLang="en-US"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813" y="1603375"/>
            <a:ext cx="8582025" cy="2235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向下箭號 6"/>
          <p:cNvSpPr/>
          <p:nvPr/>
        </p:nvSpPr>
        <p:spPr>
          <a:xfrm>
            <a:off x="2952750" y="3476625"/>
            <a:ext cx="817563" cy="676275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  <p:sp>
        <p:nvSpPr>
          <p:cNvPr id="8" name="向下箭號 7"/>
          <p:cNvSpPr/>
          <p:nvPr/>
        </p:nvSpPr>
        <p:spPr>
          <a:xfrm>
            <a:off x="8462963" y="3476625"/>
            <a:ext cx="817562" cy="676275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  <p:sp>
        <p:nvSpPr>
          <p:cNvPr id="9" name="圓角矩形 8"/>
          <p:cNvSpPr/>
          <p:nvPr/>
        </p:nvSpPr>
        <p:spPr>
          <a:xfrm>
            <a:off x="4494213" y="5429250"/>
            <a:ext cx="1549400" cy="374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925" y="2667000"/>
            <a:ext cx="8450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ea typeface="微軟正黑體" pitchFamily="34" charset="-120"/>
              </a:rPr>
              <a:t>修改班級導師名單</a:t>
            </a:r>
          </a:p>
        </p:txBody>
      </p:sp>
      <p:sp>
        <p:nvSpPr>
          <p:cNvPr id="78852" name="內容版面配置區 2"/>
          <p:cNvSpPr>
            <a:spLocks noGrp="1"/>
          </p:cNvSpPr>
          <p:nvPr>
            <p:ph idx="1"/>
          </p:nvPr>
        </p:nvSpPr>
        <p:spPr>
          <a:xfrm>
            <a:off x="1065213" y="1752600"/>
            <a:ext cx="10055225" cy="914400"/>
          </a:xfrm>
        </p:spPr>
        <p:txBody>
          <a:bodyPr/>
          <a:lstStyle/>
          <a:p>
            <a:r>
              <a:rPr altLang="en-US">
                <a:ea typeface="微軟正黑體" pitchFamily="34" charset="-120"/>
              </a:rPr>
              <a:t>修改的班級導師資料會立即反應在班級列表中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1922463" y="4273550"/>
            <a:ext cx="8340725" cy="374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587" y="1052736"/>
            <a:ext cx="4044563" cy="1512168"/>
          </a:xfrm>
          <a:prstGeom prst="rect">
            <a:avLst/>
          </a:prstGeom>
        </p:spPr>
      </p:pic>
      <p:sp>
        <p:nvSpPr>
          <p:cNvPr id="7" name="弧形 6"/>
          <p:cNvSpPr/>
          <p:nvPr/>
        </p:nvSpPr>
        <p:spPr>
          <a:xfrm flipH="1">
            <a:off x="7281699" y="1844824"/>
            <a:ext cx="3240360" cy="2304256"/>
          </a:xfrm>
          <a:prstGeom prst="arc">
            <a:avLst/>
          </a:prstGeom>
          <a:ln w="38100">
            <a:solidFill>
              <a:srgbClr val="FF3399"/>
            </a:solidFill>
            <a:prstDash val="dash"/>
            <a:miter lim="800000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標題 1"/>
          <p:cNvSpPr>
            <a:spLocks noGrp="1"/>
          </p:cNvSpPr>
          <p:nvPr>
            <p:ph type="title"/>
          </p:nvPr>
        </p:nvSpPr>
        <p:spPr>
          <a:xfrm>
            <a:off x="1029815" y="3226792"/>
            <a:ext cx="7008813" cy="1930400"/>
          </a:xfrm>
        </p:spPr>
        <p:txBody>
          <a:bodyPr/>
          <a:lstStyle/>
          <a:p>
            <a:r>
              <a:rPr altLang="en-US" dirty="0">
                <a:ea typeface="微軟正黑體" pitchFamily="34" charset="-120"/>
              </a:rPr>
              <a:t>刪除班級導師資料</a:t>
            </a:r>
          </a:p>
        </p:txBody>
      </p:sp>
      <p:sp>
        <p:nvSpPr>
          <p:cNvPr id="80899" name="文字版面配置區 2"/>
          <p:cNvSpPr>
            <a:spLocks noGrp="1"/>
          </p:cNvSpPr>
          <p:nvPr>
            <p:ph type="body" idx="1"/>
          </p:nvPr>
        </p:nvSpPr>
        <p:spPr>
          <a:xfrm>
            <a:off x="1197869" y="4191992"/>
            <a:ext cx="5400600" cy="56014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TW" dirty="0"/>
              <a:t>To: </a:t>
            </a:r>
            <a:r>
              <a:rPr lang="zh-TW" altLang="en-US" dirty="0"/>
              <a:t>學校管理者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ea typeface="微軟正黑體" pitchFamily="34" charset="-120"/>
              </a:rPr>
              <a:t>刪除班級導師資料</a:t>
            </a:r>
          </a:p>
        </p:txBody>
      </p:sp>
      <p:sp>
        <p:nvSpPr>
          <p:cNvPr id="81923" name="內容版面配置區 2"/>
          <p:cNvSpPr>
            <a:spLocks noGrp="1"/>
          </p:cNvSpPr>
          <p:nvPr>
            <p:ph idx="1"/>
          </p:nvPr>
        </p:nvSpPr>
        <p:spPr>
          <a:xfrm>
            <a:off x="1065213" y="1752600"/>
            <a:ext cx="10055225" cy="1047750"/>
          </a:xfrm>
        </p:spPr>
        <p:txBody>
          <a:bodyPr/>
          <a:lstStyle/>
          <a:p>
            <a:r>
              <a:rPr altLang="en-US">
                <a:ea typeface="微軟正黑體" pitchFamily="34" charset="-120"/>
              </a:rPr>
              <a:t>點選欲刪除資料的班級</a:t>
            </a:r>
          </a:p>
        </p:txBody>
      </p:sp>
      <p:pic>
        <p:nvPicPr>
          <p:cNvPr id="8192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2895600"/>
            <a:ext cx="86455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9059863" y="4889500"/>
            <a:ext cx="595312" cy="374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1117600" y="188913"/>
            <a:ext cx="10156825" cy="779462"/>
          </a:xfrm>
        </p:spPr>
        <p:txBody>
          <a:bodyPr/>
          <a:lstStyle/>
          <a:p>
            <a:pPr algn="ctr" eaLnBrk="1" hangingPunct="1"/>
            <a:r>
              <a:rPr altLang="en-US" b="1" dirty="0">
                <a:latin typeface="微軟正黑體" pitchFamily="34" charset="-120"/>
                <a:ea typeface="微軟正黑體" pitchFamily="34" charset="-120"/>
              </a:rPr>
              <a:t>班級導師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altLang="en-US" b="1" dirty="0">
                <a:latin typeface="微軟正黑體" pitchFamily="34" charset="-120"/>
                <a:ea typeface="微軟正黑體" pitchFamily="34" charset="-120"/>
              </a:rPr>
              <a:t>問題</a:t>
            </a:r>
            <a:endParaRPr altLang="zh-TW" b="1" dirty="0">
              <a:latin typeface="微軟正黑體" pitchFamily="34" charset="-120"/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863600" y="1341438"/>
            <a:ext cx="10664825" cy="4979987"/>
          </a:xfrm>
        </p:spPr>
        <p:txBody>
          <a:bodyPr/>
          <a:lstStyle/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班級導師異常狀況</a:t>
            </a:r>
            <a:r>
              <a:rPr altLang="en-US" sz="2800" dirty="0">
                <a:latin typeface="微軟正黑體" pitchFamily="34" charset="-120"/>
                <a:ea typeface="微軟正黑體" pitchFamily="34" charset="-120"/>
              </a:rPr>
              <a:t>可能有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以下</a:t>
            </a:r>
            <a:r>
              <a:rPr altLang="en-US" sz="2800" dirty="0">
                <a:latin typeface="微軟正黑體" pitchFamily="34" charset="-120"/>
                <a:ea typeface="微軟正黑體" pitchFamily="34" charset="-120"/>
              </a:rPr>
              <a:t>情形</a:t>
            </a:r>
            <a:endParaRPr lang="en-US" altLang="zh-TW" sz="2800" dirty="0">
              <a:latin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altLang="en-US" sz="2800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altLang="en-US" sz="2800" b="1" dirty="0">
                <a:latin typeface="微軟正黑體" pitchFamily="34" charset="-120"/>
                <a:ea typeface="微軟正黑體" pitchFamily="34" charset="-120"/>
              </a:rPr>
              <a:t>第一種</a:t>
            </a:r>
            <a:r>
              <a:rPr altLang="en-US" sz="2800" dirty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dirty="0">
              <a:latin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altLang="en-US" sz="2800" dirty="0">
                <a:latin typeface="微軟正黑體" pitchFamily="34" charset="-120"/>
                <a:ea typeface="微軟正黑體" pitchFamily="34" charset="-120"/>
              </a:rPr>
              <a:t>　班級導師姓名若顯示錯誤，可能會造成該導師無法管理該班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級</a:t>
            </a:r>
            <a:r>
              <a:rPr altLang="en-US" sz="28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>
              <a:latin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altLang="en-US" sz="2800" dirty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altLang="en-US" sz="2800" b="1" dirty="0">
                <a:latin typeface="微軟正黑體" pitchFamily="34" charset="-120"/>
                <a:ea typeface="微軟正黑體" pitchFamily="34" charset="-120"/>
              </a:rPr>
              <a:t>第二種</a:t>
            </a:r>
            <a:r>
              <a:rPr altLang="en-US" sz="2800" dirty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dirty="0">
              <a:latin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altLang="en-US" sz="2800" dirty="0">
                <a:latin typeface="微軟正黑體" pitchFamily="34" charset="-120"/>
                <a:ea typeface="微軟正黑體" pitchFamily="34" charset="-120"/>
              </a:rPr>
              <a:t>　班級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導師對應名單上</a:t>
            </a:r>
            <a:r>
              <a:rPr altLang="en-US" sz="2800" dirty="0">
                <a:latin typeface="微軟正黑體" pitchFamily="34" charset="-120"/>
                <a:ea typeface="微軟正黑體" pitchFamily="34" charset="-120"/>
              </a:rPr>
              <a:t>填寫的</a:t>
            </a:r>
            <a:r>
              <a:rPr altLang="en-US" sz="2800" u="sng" dirty="0">
                <a:solidFill>
                  <a:srgbClr val="FF3399"/>
                </a:solidFill>
                <a:latin typeface="微軟正黑體" pitchFamily="34" charset="-120"/>
                <a:ea typeface="微軟正黑體" pitchFamily="34" charset="-120"/>
              </a:rPr>
              <a:t>教師身分證號</a:t>
            </a:r>
            <a:r>
              <a:rPr altLang="en-US" sz="2800" dirty="0">
                <a:latin typeface="微軟正黑體" pitchFamily="34" charset="-120"/>
                <a:ea typeface="微軟正黑體" pitchFamily="34" charset="-120"/>
              </a:rPr>
              <a:t>記載錯誤。</a:t>
            </a:r>
            <a:endParaRPr lang="en-US" altLang="zh-TW" sz="2800" dirty="0">
              <a:latin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altLang="en-US" sz="2800" dirty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zh-TW" sz="2800" u="sng" dirty="0">
                <a:latin typeface="微軟正黑體" pitchFamily="34" charset="-120"/>
              </a:rPr>
              <a:t> ※</a:t>
            </a:r>
            <a:r>
              <a:rPr altLang="en-US" sz="2800" u="sng" dirty="0">
                <a:latin typeface="微軟正黑體" pitchFamily="34" charset="-120"/>
                <a:ea typeface="微軟正黑體" pitchFamily="34" charset="-120"/>
              </a:rPr>
              <a:t>解決方法：煩請檢查班級老師列表上老師資料是否正確。</a:t>
            </a:r>
            <a:endParaRPr lang="en-US" altLang="zh-TW" sz="2800" u="sng" dirty="0">
              <a:latin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altLang="en-US" sz="2800" dirty="0">
                <a:latin typeface="微軟正黑體" pitchFamily="34" charset="-120"/>
                <a:ea typeface="微軟正黑體" pitchFamily="34" charset="-120"/>
              </a:rPr>
              <a:t>　</a:t>
            </a:r>
            <a:endParaRPr lang="en-US" altLang="zh-TW" dirty="0">
              <a:latin typeface="微軟正黑體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838" y="2276475"/>
            <a:ext cx="94519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ea typeface="微軟正黑體" pitchFamily="34" charset="-120"/>
              </a:rPr>
              <a:t>刪除班級導師資料</a:t>
            </a:r>
          </a:p>
        </p:txBody>
      </p:sp>
      <p:sp>
        <p:nvSpPr>
          <p:cNvPr id="82948" name="內容版面配置區 2"/>
          <p:cNvSpPr>
            <a:spLocks noGrp="1"/>
          </p:cNvSpPr>
          <p:nvPr>
            <p:ph idx="1"/>
          </p:nvPr>
        </p:nvSpPr>
        <p:spPr>
          <a:xfrm>
            <a:off x="1065213" y="1752600"/>
            <a:ext cx="10055225" cy="1047750"/>
          </a:xfrm>
        </p:spPr>
        <p:txBody>
          <a:bodyPr/>
          <a:lstStyle/>
          <a:p>
            <a:r>
              <a:rPr altLang="en-US">
                <a:ea typeface="微軟正黑體" pitchFamily="34" charset="-120"/>
              </a:rPr>
              <a:t>系統會跳出對話框再次確認是否刪除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4068763" y="2276475"/>
            <a:ext cx="4203700" cy="12160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  <p:pic>
        <p:nvPicPr>
          <p:cNvPr id="6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628" y="3429000"/>
            <a:ext cx="10890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513" y="2800350"/>
            <a:ext cx="85566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ea typeface="微軟正黑體" pitchFamily="34" charset="-120"/>
              </a:rPr>
              <a:t>刪除班級導師資料</a:t>
            </a:r>
          </a:p>
        </p:txBody>
      </p:sp>
      <p:sp>
        <p:nvSpPr>
          <p:cNvPr id="83972" name="內容版面配置區 2"/>
          <p:cNvSpPr>
            <a:spLocks noGrp="1"/>
          </p:cNvSpPr>
          <p:nvPr>
            <p:ph idx="1"/>
          </p:nvPr>
        </p:nvSpPr>
        <p:spPr>
          <a:xfrm>
            <a:off x="963613" y="1797050"/>
            <a:ext cx="10055225" cy="1047750"/>
          </a:xfrm>
        </p:spPr>
        <p:txBody>
          <a:bodyPr/>
          <a:lstStyle/>
          <a:p>
            <a:r>
              <a:rPr altLang="en-US">
                <a:ea typeface="微軟正黑體" pitchFamily="34" charset="-120"/>
              </a:rPr>
              <a:t>系統回覆已刪除訊息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3990975" y="3302000"/>
            <a:ext cx="4203700" cy="393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ea typeface="微軟正黑體" pitchFamily="34" charset="-120"/>
              </a:rPr>
              <a:t>刪除班級導師資料</a:t>
            </a:r>
          </a:p>
        </p:txBody>
      </p:sp>
      <p:sp>
        <p:nvSpPr>
          <p:cNvPr id="84995" name="內容版面配置區 2"/>
          <p:cNvSpPr>
            <a:spLocks noGrp="1"/>
          </p:cNvSpPr>
          <p:nvPr>
            <p:ph idx="1"/>
          </p:nvPr>
        </p:nvSpPr>
        <p:spPr>
          <a:xfrm>
            <a:off x="1065213" y="1752600"/>
            <a:ext cx="10055225" cy="955675"/>
          </a:xfrm>
        </p:spPr>
        <p:txBody>
          <a:bodyPr/>
          <a:lstStyle/>
          <a:p>
            <a:r>
              <a:rPr altLang="en-US">
                <a:ea typeface="微軟正黑體" pitchFamily="34" charset="-120"/>
              </a:rPr>
              <a:t>在班級列表中也會看到指導老師已設定為</a:t>
            </a:r>
            <a:r>
              <a:rPr lang="en-US" altLang="zh-TW"/>
              <a:t>(</a:t>
            </a:r>
            <a:r>
              <a:rPr altLang="en-US">
                <a:ea typeface="微軟正黑體" pitchFamily="34" charset="-120"/>
              </a:rPr>
              <a:t>無</a:t>
            </a:r>
            <a:r>
              <a:rPr lang="en-US" altLang="zh-TW"/>
              <a:t>)</a:t>
            </a:r>
            <a:endParaRPr altLang="en-US">
              <a:ea typeface="微軟正黑體" pitchFamily="34" charset="-120"/>
            </a:endParaRPr>
          </a:p>
        </p:txBody>
      </p:sp>
      <p:pic>
        <p:nvPicPr>
          <p:cNvPr id="84996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288" y="2708275"/>
            <a:ext cx="8601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297113" y="4375150"/>
            <a:ext cx="4202112" cy="3429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587" y="1052736"/>
            <a:ext cx="4044563" cy="1512168"/>
          </a:xfrm>
          <a:prstGeom prst="rect">
            <a:avLst/>
          </a:prstGeom>
        </p:spPr>
      </p:pic>
      <p:sp>
        <p:nvSpPr>
          <p:cNvPr id="7" name="弧形 6"/>
          <p:cNvSpPr/>
          <p:nvPr/>
        </p:nvSpPr>
        <p:spPr>
          <a:xfrm flipH="1">
            <a:off x="7281699" y="1844824"/>
            <a:ext cx="3240360" cy="2304256"/>
          </a:xfrm>
          <a:prstGeom prst="arc">
            <a:avLst/>
          </a:prstGeom>
          <a:ln w="38100">
            <a:solidFill>
              <a:srgbClr val="FF3399"/>
            </a:solidFill>
            <a:prstDash val="dash"/>
            <a:miter lim="800000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222204" y="-171400"/>
            <a:ext cx="7008574" cy="3298825"/>
          </a:xfrm>
        </p:spPr>
        <p:txBody>
          <a:bodyPr/>
          <a:lstStyle/>
          <a:p>
            <a:r>
              <a:rPr lang="zh-TW" altLang="en-US" dirty="0"/>
              <a:t>學生闖關紀錄說明</a:t>
            </a:r>
          </a:p>
        </p:txBody>
      </p:sp>
      <p:sp>
        <p:nvSpPr>
          <p:cNvPr id="88066" name="文字版面配置區 4"/>
          <p:cNvSpPr>
            <a:spLocks noGrp="1"/>
          </p:cNvSpPr>
          <p:nvPr>
            <p:ph type="subTitle" idx="1"/>
          </p:nvPr>
        </p:nvSpPr>
        <p:spPr>
          <a:xfrm>
            <a:off x="3658039" y="4005064"/>
            <a:ext cx="8136904" cy="124460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zh-TW" altLang="en-US" dirty="0">
                <a:latin typeface="微軟正黑體" pitchFamily="34" charset="-120"/>
              </a:rPr>
              <a:t>旨在提供了解與關心，非在評比與競賽，</a:t>
            </a:r>
            <a:endParaRPr lang="en-US" altLang="zh-TW" dirty="0">
              <a:latin typeface="微軟正黑體" pitchFamily="34" charset="-120"/>
            </a:endParaRPr>
          </a:p>
          <a:p>
            <a:pPr algn="ctr" eaLnBrk="1" hangingPunct="1">
              <a:spcBef>
                <a:spcPct val="0"/>
              </a:spcBef>
            </a:pPr>
            <a:r>
              <a:rPr lang="zh-TW" altLang="en-US" sz="4800" b="1" dirty="0">
                <a:solidFill>
                  <a:srgbClr val="7030A0"/>
                </a:solidFill>
                <a:latin typeface="微軟正黑體" pitchFamily="34" charset="-120"/>
              </a:rPr>
              <a:t>快樂閱讀最重要！</a:t>
            </a:r>
          </a:p>
          <a:p>
            <a:pPr algn="ctr" eaLnBrk="1" hangingPunct="1">
              <a:spcBef>
                <a:spcPct val="0"/>
              </a:spcBef>
            </a:pPr>
            <a:endParaRPr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 bwMode="auto">
          <a:xfrm>
            <a:off x="4366220" y="3286174"/>
            <a:ext cx="5400600" cy="5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1217613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lang="zh-TW" sz="28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n-cs"/>
              </a:defRPr>
            </a:lvl1pPr>
            <a:lvl2pPr marL="609493" indent="0" algn="ctr" defTabSz="1217613" rtl="0" eaLnBrk="0" fontAlgn="base" latinLnBrk="0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None/>
              <a:defRPr lang="zh-TW"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+mn-cs"/>
              </a:defRPr>
            </a:lvl2pPr>
            <a:lvl3pPr marL="1218987" indent="0" algn="ctr" defTabSz="1217613" rtl="0" eaLnBrk="0" fontAlgn="base" latinLnBrk="0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None/>
              <a:defRPr lang="zh-TW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+mn-cs"/>
              </a:defRPr>
            </a:lvl3pPr>
            <a:lvl4pPr marL="1828480" indent="0" algn="ctr" defTabSz="1217613" rtl="0" eaLnBrk="0" fontAlgn="base" latinLnBrk="0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None/>
              <a:defRPr lang="zh-TW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+mn-cs"/>
              </a:defRPr>
            </a:lvl4pPr>
            <a:lvl5pPr marL="2437973" indent="0" algn="ctr" defTabSz="1217613" rtl="0" eaLnBrk="0" fontAlgn="base" latinLnBrk="0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itchFamily="34" charset="0"/>
              <a:buNone/>
              <a:defRPr lang="zh-TW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zh-TW" dirty="0"/>
              <a:t>To: </a:t>
            </a:r>
            <a:r>
              <a:rPr kumimoji="0" lang="zh-TW" altLang="en-US" dirty="0"/>
              <a:t>各班導師</a:t>
            </a: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17600" y="-67816"/>
            <a:ext cx="10156825" cy="976536"/>
          </a:xfrm>
        </p:spPr>
        <p:txBody>
          <a:bodyPr/>
          <a:lstStyle/>
          <a:p>
            <a:r>
              <a:rPr lang="zh-TW" altLang="en-US" sz="5400" b="1" dirty="0">
                <a:solidFill>
                  <a:srgbClr val="7030A0"/>
                </a:solidFill>
              </a:rPr>
              <a:t>學生</a:t>
            </a:r>
            <a:r>
              <a:rPr lang="zh-TW" altLang="en-US" dirty="0"/>
              <a:t>可以看見自己的歷程紀錄</a:t>
            </a: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80" y="836712"/>
            <a:ext cx="9145016" cy="6021288"/>
          </a:xfrm>
        </p:spPr>
      </p:pic>
    </p:spTree>
    <p:extLst>
      <p:ext uri="{BB962C8B-B14F-4D97-AF65-F5344CB8AC3E}">
        <p14:creationId xmlns:p14="http://schemas.microsoft.com/office/powerpoint/2010/main" val="193542390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srgbClr val="7030A0"/>
                </a:solidFill>
                <a:latin typeface="微軟正黑體" pitchFamily="34" charset="-120"/>
              </a:rPr>
              <a:t>導師</a:t>
            </a:r>
            <a:r>
              <a:rPr lang="zh-TW" altLang="en-US" dirty="0">
                <a:solidFill>
                  <a:srgbClr val="374C81"/>
                </a:solidFill>
                <a:latin typeface="微軟正黑體" pitchFamily="34" charset="-120"/>
              </a:rPr>
              <a:t>觀看</a:t>
            </a:r>
            <a:r>
              <a:rPr lang="en-US" altLang="zh-TW" dirty="0">
                <a:solidFill>
                  <a:srgbClr val="374C81"/>
                </a:solidFill>
                <a:latin typeface="微軟正黑體" pitchFamily="34" charset="-120"/>
              </a:rPr>
              <a:t>-</a:t>
            </a:r>
            <a:r>
              <a:rPr lang="zh-TW" altLang="en-US" dirty="0">
                <a:solidFill>
                  <a:srgbClr val="374C81"/>
                </a:solidFill>
                <a:latin typeface="微軟正黑體" pitchFamily="34" charset="-120"/>
              </a:rPr>
              <a:t>查詢學生闖關</a:t>
            </a: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</a:rPr>
              <a:t>總紀錄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322" y="2865288"/>
            <a:ext cx="8459381" cy="214342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004" y="3717032"/>
            <a:ext cx="2310584" cy="5852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05980" y="2865288"/>
            <a:ext cx="1296144" cy="635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273943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選自己的班級</a:t>
            </a:r>
            <a:r>
              <a:rPr lang="en-US" altLang="zh-TW" dirty="0"/>
              <a:t>-</a:t>
            </a:r>
            <a:r>
              <a:rPr lang="zh-TW" altLang="en-US" dirty="0"/>
              <a:t>無法查詢其他班級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283" y="1701800"/>
            <a:ext cx="9471459" cy="44704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948" y="5787274"/>
            <a:ext cx="2310584" cy="5852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09" y="5176702"/>
            <a:ext cx="1261981" cy="9754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06380" y="2852937"/>
            <a:ext cx="576064" cy="3299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061964" y="1988840"/>
            <a:ext cx="576064" cy="61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845941" y="1701800"/>
            <a:ext cx="360040" cy="28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965949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7891" y="107476"/>
            <a:ext cx="10156825" cy="1397000"/>
          </a:xfrm>
        </p:spPr>
        <p:txBody>
          <a:bodyPr/>
          <a:lstStyle/>
          <a:p>
            <a:r>
              <a:rPr lang="zh-TW" altLang="en-US" dirty="0"/>
              <a:t>點學生姓名 即可查詢該生個人闖關紀錄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408" y="1701800"/>
            <a:ext cx="8909208" cy="44704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00" y="2852936"/>
            <a:ext cx="1261981" cy="9754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46340" y="2708920"/>
            <a:ext cx="576064" cy="3299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268" y="3493448"/>
            <a:ext cx="1518036" cy="41456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77988" y="2060848"/>
            <a:ext cx="576064" cy="355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989956" y="1628800"/>
            <a:ext cx="360040" cy="28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750596" y="2132855"/>
            <a:ext cx="432048" cy="288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570130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7" y="9350"/>
            <a:ext cx="12166457" cy="6847659"/>
          </a:xfrm>
        </p:spPr>
      </p:pic>
      <p:sp>
        <p:nvSpPr>
          <p:cNvPr id="5" name="矩形 4"/>
          <p:cNvSpPr/>
          <p:nvPr/>
        </p:nvSpPr>
        <p:spPr>
          <a:xfrm>
            <a:off x="3358108" y="764704"/>
            <a:ext cx="79208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左箭號 8"/>
          <p:cNvSpPr/>
          <p:nvPr/>
        </p:nvSpPr>
        <p:spPr>
          <a:xfrm rot="4865646">
            <a:off x="1769932" y="3204526"/>
            <a:ext cx="4821435" cy="624568"/>
          </a:xfrm>
          <a:prstGeom prst="leftArrow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62368" y="6021288"/>
            <a:ext cx="480131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b="1" dirty="0">
                <a:solidFill>
                  <a:srgbClr val="FF0000"/>
                </a:solidFill>
              </a:rPr>
              <a:t>學校可以列印</a:t>
            </a:r>
            <a:r>
              <a:rPr lang="zh-TW" altLang="en-US" b="1" u="sng" dirty="0">
                <a:solidFill>
                  <a:srgbClr val="FF0000"/>
                </a:solidFill>
              </a:rPr>
              <a:t>證明書</a:t>
            </a:r>
            <a:r>
              <a:rPr lang="zh-TW" altLang="en-US" b="1" dirty="0">
                <a:solidFill>
                  <a:srgbClr val="FF0000"/>
                </a:solidFill>
              </a:rPr>
              <a:t>鼓勵學生閱讀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814492" y="6010138"/>
            <a:ext cx="233910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b="1" dirty="0">
                <a:solidFill>
                  <a:srgbClr val="FF0000"/>
                </a:solidFill>
              </a:rPr>
              <a:t>闖關與點數紀錄</a:t>
            </a:r>
          </a:p>
        </p:txBody>
      </p:sp>
      <p:sp>
        <p:nvSpPr>
          <p:cNvPr id="6" name="矩形 5"/>
          <p:cNvSpPr/>
          <p:nvPr/>
        </p:nvSpPr>
        <p:spPr>
          <a:xfrm>
            <a:off x="6526460" y="3284984"/>
            <a:ext cx="4824536" cy="2664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837828" y="116632"/>
            <a:ext cx="20882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379591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標題 1"/>
          <p:cNvSpPr>
            <a:spLocks noGrp="1"/>
          </p:cNvSpPr>
          <p:nvPr>
            <p:ph type="title"/>
          </p:nvPr>
        </p:nvSpPr>
        <p:spPr>
          <a:xfrm>
            <a:off x="1029815" y="3226792"/>
            <a:ext cx="7008813" cy="1930400"/>
          </a:xfrm>
        </p:spPr>
        <p:txBody>
          <a:bodyPr/>
          <a:lstStyle/>
          <a:p>
            <a:r>
              <a:rPr lang="zh-TW" altLang="en-US" dirty="0"/>
              <a:t>學生闖關紀錄及查詢</a:t>
            </a:r>
            <a:endParaRPr altLang="en-US" dirty="0">
              <a:ea typeface="微軟正黑體" pitchFamily="34" charset="-120"/>
            </a:endParaRPr>
          </a:p>
        </p:txBody>
      </p:sp>
      <p:sp>
        <p:nvSpPr>
          <p:cNvPr id="80899" name="文字版面配置區 2"/>
          <p:cNvSpPr>
            <a:spLocks noGrp="1"/>
          </p:cNvSpPr>
          <p:nvPr>
            <p:ph type="body" idx="1"/>
          </p:nvPr>
        </p:nvSpPr>
        <p:spPr>
          <a:xfrm>
            <a:off x="1197869" y="4191992"/>
            <a:ext cx="5400600" cy="56014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TW" dirty="0"/>
              <a:t>To: </a:t>
            </a:r>
            <a:r>
              <a:rPr lang="zh-TW" altLang="en-US" dirty="0"/>
              <a:t>學校管理者</a:t>
            </a:r>
          </a:p>
        </p:txBody>
      </p:sp>
    </p:spTree>
    <p:extLst>
      <p:ext uri="{BB962C8B-B14F-4D97-AF65-F5344CB8AC3E}">
        <p14:creationId xmlns:p14="http://schemas.microsoft.com/office/powerpoint/2010/main" val="352307628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檢查</a:t>
            </a:r>
            <a:r>
              <a:rPr altLang="en-US" dirty="0">
                <a:ea typeface="微軟正黑體" pitchFamily="34" charset="-120"/>
              </a:rPr>
              <a:t>班級導師</a:t>
            </a:r>
            <a:r>
              <a:rPr lang="zh-TW" altLang="en-US" dirty="0">
                <a:ea typeface="微軟正黑體" pitchFamily="34" charset="-120"/>
              </a:rPr>
              <a:t>對應</a:t>
            </a:r>
            <a:r>
              <a:rPr altLang="en-US" dirty="0">
                <a:ea typeface="微軟正黑體" pitchFamily="34" charset="-120"/>
              </a:rPr>
              <a:t>資料</a:t>
            </a:r>
          </a:p>
        </p:txBody>
      </p:sp>
      <p:sp>
        <p:nvSpPr>
          <p:cNvPr id="6963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en-US" dirty="0">
              <a:ea typeface="微軟正黑體" pitchFamily="34" charset="-120"/>
            </a:endParaRPr>
          </a:p>
        </p:txBody>
      </p:sp>
      <p:pic>
        <p:nvPicPr>
          <p:cNvPr id="6963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1790700"/>
            <a:ext cx="791051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621804" y="2636912"/>
            <a:ext cx="2696071" cy="1174676"/>
          </a:xfrm>
          <a:prstGeom prst="wedgeRoundRectCallout">
            <a:avLst>
              <a:gd name="adj1" fmla="val 56244"/>
              <a:gd name="adj2" fmla="val 9533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200" dirty="0"/>
              <a:t>點選班級導師對應名單可以檢視各班級導師資料</a:t>
            </a:r>
          </a:p>
        </p:txBody>
      </p:sp>
    </p:spTree>
    <p:extLst>
      <p:ext uri="{BB962C8B-B14F-4D97-AF65-F5344CB8AC3E}">
        <p14:creationId xmlns:p14="http://schemas.microsoft.com/office/powerpoint/2010/main" val="3344033959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56825" cy="976536"/>
          </a:xfrm>
        </p:spPr>
        <p:txBody>
          <a:bodyPr/>
          <a:lstStyle/>
          <a:p>
            <a:r>
              <a:rPr lang="zh-TW" altLang="en-US" sz="4600" b="1" dirty="0">
                <a:solidFill>
                  <a:srgbClr val="7030A0"/>
                </a:solidFill>
              </a:rPr>
              <a:t>學校行政管理人員</a:t>
            </a:r>
            <a:r>
              <a:rPr lang="en-US" altLang="zh-TW" dirty="0"/>
              <a:t>-</a:t>
            </a:r>
            <a:r>
              <a:rPr lang="zh-TW" altLang="en-US" dirty="0"/>
              <a:t>學生闖關紀錄及查詢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940" y="1079597"/>
            <a:ext cx="8328650" cy="5760000"/>
          </a:xfrm>
        </p:spPr>
      </p:pic>
    </p:spTree>
    <p:extLst>
      <p:ext uri="{BB962C8B-B14F-4D97-AF65-F5344CB8AC3E}">
        <p14:creationId xmlns:p14="http://schemas.microsoft.com/office/powerpoint/2010/main" val="1458329164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08" y="116632"/>
            <a:ext cx="12061117" cy="6480000"/>
          </a:xfrm>
        </p:spPr>
      </p:pic>
    </p:spTree>
    <p:extLst>
      <p:ext uri="{BB962C8B-B14F-4D97-AF65-F5344CB8AC3E}">
        <p14:creationId xmlns:p14="http://schemas.microsoft.com/office/powerpoint/2010/main" val="548806951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28" y="188640"/>
            <a:ext cx="10687793" cy="6480000"/>
          </a:xfrm>
        </p:spPr>
      </p:pic>
    </p:spTree>
    <p:extLst>
      <p:ext uri="{BB962C8B-B14F-4D97-AF65-F5344CB8AC3E}">
        <p14:creationId xmlns:p14="http://schemas.microsoft.com/office/powerpoint/2010/main" val="222103596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1053852" y="447824"/>
            <a:ext cx="10156825" cy="82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zh-TW"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121761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defTabSz="12176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zh-TW" altLang="en-US" dirty="0">
                <a:solidFill>
                  <a:srgbClr val="374C81"/>
                </a:solidFill>
                <a:latin typeface="微軟正黑體" pitchFamily="34" charset="-120"/>
              </a:rPr>
              <a:t>學校行政管理人員</a:t>
            </a:r>
            <a:endParaRPr kumimoji="0" lang="en-US" altLang="zh-TW" dirty="0">
              <a:solidFill>
                <a:srgbClr val="374C81"/>
              </a:solidFill>
              <a:latin typeface="微軟正黑體" pitchFamily="34" charset="-120"/>
            </a:endParaRPr>
          </a:p>
          <a:p>
            <a:pPr algn="ctr" eaLnBrk="1" hangingPunct="1"/>
            <a:r>
              <a:rPr kumimoji="0" altLang="en-US" dirty="0">
                <a:solidFill>
                  <a:srgbClr val="374C81"/>
                </a:solidFill>
                <a:latin typeface="微軟正黑體" pitchFamily="34" charset="-120"/>
                <a:ea typeface="微軟正黑體" pitchFamily="34" charset="-120"/>
              </a:rPr>
              <a:t>學生闖關</a:t>
            </a:r>
            <a:r>
              <a:rPr kumimoji="0"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分學期</a:t>
            </a:r>
            <a:r>
              <a:rPr kumimoji="0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紀錄</a:t>
            </a:r>
            <a:r>
              <a:rPr kumimoji="0" altLang="en-US" dirty="0">
                <a:solidFill>
                  <a:srgbClr val="374C81"/>
                </a:solidFill>
                <a:latin typeface="微軟正黑體" pitchFamily="34" charset="-120"/>
                <a:ea typeface="微軟正黑體" pitchFamily="34" charset="-120"/>
              </a:rPr>
              <a:t>及查詢</a:t>
            </a:r>
            <a:endParaRPr kumimoji="0" altLang="en-US" dirty="0">
              <a:solidFill>
                <a:srgbClr val="374C81"/>
              </a:solidFill>
              <a:ea typeface="微軟正黑體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88" y="1268760"/>
            <a:ext cx="10585787" cy="5400000"/>
          </a:xfr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92952">
            <a:off x="7998289" y="3860769"/>
            <a:ext cx="1546299" cy="224651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686700" y="1196752"/>
            <a:ext cx="3171438" cy="7940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dirty="0"/>
              <a:t>目前導師還</a:t>
            </a:r>
            <a:r>
              <a:rPr lang="zh-TW" altLang="en-US" dirty="0">
                <a:solidFill>
                  <a:srgbClr val="C00000"/>
                </a:solidFill>
              </a:rPr>
              <a:t>不能</a:t>
            </a:r>
            <a:r>
              <a:rPr lang="zh-TW" altLang="en-US" dirty="0"/>
              <a:t>查詢分學期紀錄，請見諒</a:t>
            </a:r>
          </a:p>
        </p:txBody>
      </p:sp>
    </p:spTree>
    <p:extLst>
      <p:ext uri="{BB962C8B-B14F-4D97-AF65-F5344CB8AC3E}">
        <p14:creationId xmlns:p14="http://schemas.microsoft.com/office/powerpoint/2010/main" val="902165054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" y="-16404"/>
            <a:ext cx="12193734" cy="6874403"/>
          </a:xfrm>
        </p:spPr>
      </p:pic>
      <p:sp>
        <p:nvSpPr>
          <p:cNvPr id="5" name="矩形 4"/>
          <p:cNvSpPr/>
          <p:nvPr/>
        </p:nvSpPr>
        <p:spPr>
          <a:xfrm>
            <a:off x="3646140" y="4149080"/>
            <a:ext cx="9361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18165" y="2996952"/>
            <a:ext cx="477054" cy="36157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sz="2000" b="1" dirty="0">
                <a:solidFill>
                  <a:srgbClr val="00B050"/>
                </a:solidFill>
              </a:rPr>
              <a:t>點進學生姓名可以看見詳細資料</a:t>
            </a:r>
          </a:p>
        </p:txBody>
      </p:sp>
      <p:sp>
        <p:nvSpPr>
          <p:cNvPr id="3" name="八角星形 2"/>
          <p:cNvSpPr/>
          <p:nvPr/>
        </p:nvSpPr>
        <p:spPr>
          <a:xfrm>
            <a:off x="261764" y="1340768"/>
            <a:ext cx="576064" cy="504056"/>
          </a:xfrm>
          <a:prstGeom prst="star8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七角星形 6"/>
          <p:cNvSpPr/>
          <p:nvPr/>
        </p:nvSpPr>
        <p:spPr>
          <a:xfrm>
            <a:off x="3214092" y="1052736"/>
            <a:ext cx="576064" cy="504056"/>
          </a:xfrm>
          <a:prstGeom prst="star7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七角星形 7"/>
          <p:cNvSpPr/>
          <p:nvPr/>
        </p:nvSpPr>
        <p:spPr>
          <a:xfrm>
            <a:off x="6166420" y="1052736"/>
            <a:ext cx="576064" cy="504056"/>
          </a:xfrm>
          <a:prstGeom prst="star7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七角星形 8"/>
          <p:cNvSpPr/>
          <p:nvPr/>
        </p:nvSpPr>
        <p:spPr>
          <a:xfrm>
            <a:off x="4078188" y="2924944"/>
            <a:ext cx="576064" cy="504056"/>
          </a:xfrm>
          <a:prstGeom prst="star7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90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9" y="-1"/>
            <a:ext cx="12215093" cy="6858001"/>
          </a:xfrm>
        </p:spPr>
      </p:pic>
      <p:sp>
        <p:nvSpPr>
          <p:cNvPr id="5" name="矩形 4"/>
          <p:cNvSpPr/>
          <p:nvPr/>
        </p:nvSpPr>
        <p:spPr>
          <a:xfrm>
            <a:off x="3358108" y="764704"/>
            <a:ext cx="79208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66020" y="332656"/>
            <a:ext cx="346761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sz="1600" b="1" dirty="0">
                <a:solidFill>
                  <a:srgbClr val="FF0000"/>
                </a:solidFill>
              </a:rPr>
              <a:t>學校可以列印</a:t>
            </a:r>
            <a:r>
              <a:rPr lang="zh-TW" altLang="en-US" sz="1600" b="1" dirty="0">
                <a:solidFill>
                  <a:srgbClr val="7030A0"/>
                </a:solidFill>
              </a:rPr>
              <a:t>證明書</a:t>
            </a:r>
            <a:r>
              <a:rPr lang="zh-TW" altLang="en-US" sz="1600" b="1" dirty="0">
                <a:solidFill>
                  <a:srgbClr val="FF0000"/>
                </a:solidFill>
              </a:rPr>
              <a:t>，鼓勵學生閱讀</a:t>
            </a:r>
          </a:p>
        </p:txBody>
      </p:sp>
      <p:sp>
        <p:nvSpPr>
          <p:cNvPr id="8" name="八角星形 7"/>
          <p:cNvSpPr/>
          <p:nvPr/>
        </p:nvSpPr>
        <p:spPr>
          <a:xfrm>
            <a:off x="6310436" y="1268760"/>
            <a:ext cx="576064" cy="504056"/>
          </a:xfrm>
          <a:prstGeom prst="star8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七角星形 8"/>
          <p:cNvSpPr/>
          <p:nvPr/>
        </p:nvSpPr>
        <p:spPr>
          <a:xfrm>
            <a:off x="3718148" y="1052736"/>
            <a:ext cx="504056" cy="432048"/>
          </a:xfrm>
          <a:prstGeom prst="star7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86500" y="1037294"/>
            <a:ext cx="3895442" cy="57040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56658" y="404664"/>
            <a:ext cx="4882370" cy="272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896673" y="692696"/>
            <a:ext cx="886397" cy="4608512"/>
          </a:xfrm>
          <a:prstGeom prst="rect">
            <a:avLst/>
          </a:prstGeom>
          <a:solidFill>
            <a:srgbClr val="FFFF00"/>
          </a:solidFill>
        </p:spPr>
        <p:txBody>
          <a:bodyPr vert="eaVert"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b="1" dirty="0">
                <a:solidFill>
                  <a:schemeClr val="tx2"/>
                </a:solidFill>
              </a:rPr>
              <a:t>學校可以看見所選擇的統計日期內</a:t>
            </a:r>
            <a:endParaRPr lang="en-US" altLang="zh-TW" b="1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zh-TW" altLang="en-US" b="1" dirty="0"/>
              <a:t>學生的闖關書籍紀錄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顯示為</a:t>
            </a:r>
            <a:r>
              <a:rPr lang="zh-TW" altLang="en-US" b="1" dirty="0">
                <a:solidFill>
                  <a:srgbClr val="C00000"/>
                </a:solidFill>
              </a:rPr>
              <a:t>黃底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9796" y="0"/>
            <a:ext cx="216024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228827" y="2420888"/>
            <a:ext cx="561866" cy="46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828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2" grpId="0" animBg="1"/>
      <p:bldP spid="11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5572" y="1701800"/>
            <a:ext cx="4040708" cy="1397000"/>
          </a:xfrm>
        </p:spPr>
        <p:txBody>
          <a:bodyPr/>
          <a:lstStyle/>
          <a:p>
            <a:r>
              <a:rPr lang="zh-TW" altLang="en-US" dirty="0"/>
              <a:t>喜閱網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閱讀闖關認證點數證明書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02324" y="1701800"/>
            <a:ext cx="5972101" cy="44704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479" y="2767"/>
            <a:ext cx="5897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86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標題 1"/>
          <p:cNvSpPr>
            <a:spLocks noGrp="1"/>
          </p:cNvSpPr>
          <p:nvPr>
            <p:ph type="title"/>
          </p:nvPr>
        </p:nvSpPr>
        <p:spPr>
          <a:xfrm>
            <a:off x="1029815" y="2492896"/>
            <a:ext cx="7008813" cy="2664296"/>
          </a:xfrm>
        </p:spPr>
        <p:txBody>
          <a:bodyPr/>
          <a:lstStyle/>
          <a:p>
            <a:r>
              <a:rPr lang="zh-TW" altLang="en-US" dirty="0"/>
              <a:t>查詢</a:t>
            </a:r>
            <a:r>
              <a:rPr lang="en-US" altLang="zh-TW" dirty="0"/>
              <a:t>108</a:t>
            </a:r>
            <a:r>
              <a:rPr lang="zh-TW" altLang="en-US" dirty="0"/>
              <a:t>學年度</a:t>
            </a:r>
            <a:br>
              <a:rPr lang="en-US" altLang="zh-TW" dirty="0"/>
            </a:br>
            <a:r>
              <a:rPr lang="zh-TW" altLang="en-US" dirty="0"/>
              <a:t>過關統計資料</a:t>
            </a:r>
            <a:endParaRPr altLang="en-US" dirty="0">
              <a:ea typeface="微軟正黑體" pitchFamily="34" charset="-120"/>
            </a:endParaRPr>
          </a:p>
        </p:txBody>
      </p:sp>
      <p:sp>
        <p:nvSpPr>
          <p:cNvPr id="80899" name="文字版面配置區 2"/>
          <p:cNvSpPr>
            <a:spLocks noGrp="1"/>
          </p:cNvSpPr>
          <p:nvPr>
            <p:ph type="body" idx="1"/>
          </p:nvPr>
        </p:nvSpPr>
        <p:spPr>
          <a:xfrm>
            <a:off x="1197869" y="4191992"/>
            <a:ext cx="5400600" cy="56014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TW" dirty="0"/>
              <a:t>To: </a:t>
            </a:r>
            <a:r>
              <a:rPr lang="zh-TW" altLang="en-US" dirty="0"/>
              <a:t>學校管理者</a:t>
            </a:r>
          </a:p>
        </p:txBody>
      </p:sp>
    </p:spTree>
    <p:extLst>
      <p:ext uri="{BB962C8B-B14F-4D97-AF65-F5344CB8AC3E}">
        <p14:creationId xmlns:p14="http://schemas.microsoft.com/office/powerpoint/2010/main" val="1287456843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</a:t>
            </a:r>
            <a:r>
              <a:rPr lang="en-US" altLang="zh-TW" dirty="0"/>
              <a:t>108</a:t>
            </a:r>
            <a:r>
              <a:rPr lang="zh-TW" altLang="en-US" dirty="0"/>
              <a:t>學年度過關統計資料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9345" y="1733273"/>
            <a:ext cx="9533333" cy="46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35355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切換頁面可以檢視不同班級的過關人數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908" y="2780928"/>
            <a:ext cx="8609524" cy="316190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13892" y="1683866"/>
            <a:ext cx="820929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TW" dirty="0"/>
              <a:t>※</a:t>
            </a:r>
            <a:r>
              <a:rPr lang="zh-TW" altLang="en-US" dirty="0"/>
              <a:t>在</a:t>
            </a:r>
            <a:r>
              <a:rPr lang="en-US" altLang="zh-TW" dirty="0"/>
              <a:t>108</a:t>
            </a:r>
            <a:r>
              <a:rPr lang="zh-TW" altLang="en-US" dirty="0"/>
              <a:t>學年度統計期間內，各班級最少通過</a:t>
            </a:r>
            <a:r>
              <a:rPr lang="en-US" altLang="zh-TW" dirty="0"/>
              <a:t>1</a:t>
            </a:r>
            <a:r>
              <a:rPr lang="zh-TW" altLang="en-US" dirty="0"/>
              <a:t>本的人數。</a:t>
            </a:r>
          </a:p>
        </p:txBody>
      </p:sp>
    </p:spTree>
    <p:extLst>
      <p:ext uri="{BB962C8B-B14F-4D97-AF65-F5344CB8AC3E}">
        <p14:creationId xmlns:p14="http://schemas.microsoft.com/office/powerpoint/2010/main" val="175521703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字版面配置區 4"/>
          <p:cNvSpPr>
            <a:spLocks noGrp="1"/>
          </p:cNvSpPr>
          <p:nvPr>
            <p:ph type="body" idx="1"/>
          </p:nvPr>
        </p:nvSpPr>
        <p:spPr>
          <a:xfrm>
            <a:off x="838200" y="3068638"/>
            <a:ext cx="7008813" cy="1296987"/>
          </a:xfrm>
        </p:spPr>
        <p:txBody>
          <a:bodyPr>
            <a:normAutofit fontScale="92500"/>
          </a:bodyPr>
          <a:lstStyle/>
          <a:p>
            <a:pPr algn="ctr" eaLnBrk="1" hangingPunct="1">
              <a:spcBef>
                <a:spcPct val="0"/>
              </a:spcBef>
            </a:pPr>
            <a:r>
              <a:rPr lang="zh-TW" altLang="en-US" sz="5500" dirty="0">
                <a:latin typeface="微軟正黑體" pitchFamily="34" charset="-120"/>
                <a:ea typeface="微軟正黑體" pitchFamily="34" charset="-120"/>
              </a:rPr>
              <a:t>管理班級導</a:t>
            </a:r>
            <a:r>
              <a:rPr altLang="en-US" sz="5500" dirty="0">
                <a:latin typeface="微軟正黑體" pitchFamily="34" charset="-120"/>
                <a:ea typeface="微軟正黑體" pitchFamily="34" charset="-120"/>
              </a:rPr>
              <a:t>師</a:t>
            </a:r>
            <a:r>
              <a:rPr lang="zh-TW" altLang="en-US" sz="5500" dirty="0">
                <a:latin typeface="微軟正黑體" pitchFamily="34" charset="-120"/>
                <a:ea typeface="微軟正黑體" pitchFamily="34" charset="-120"/>
              </a:rPr>
              <a:t>對應名單</a:t>
            </a:r>
            <a:endParaRPr altLang="zh-TW" sz="5500" dirty="0">
              <a:latin typeface="微軟正黑體" pitchFamily="34" charset="-120"/>
            </a:endParaRPr>
          </a:p>
          <a:p>
            <a:pPr eaLnBrk="1" hangingPunct="1">
              <a:spcBef>
                <a:spcPct val="0"/>
              </a:spcBef>
            </a:pPr>
            <a:endParaRPr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646140" y="4221088"/>
            <a:ext cx="221842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TW" dirty="0"/>
              <a:t>To: </a:t>
            </a:r>
            <a:r>
              <a:rPr lang="zh-TW" altLang="en-US" dirty="0"/>
              <a:t>學校管理者</a:t>
            </a:r>
          </a:p>
        </p:txBody>
      </p:sp>
    </p:spTree>
    <p:extLst>
      <p:ext uri="{BB962C8B-B14F-4D97-AF65-F5344CB8AC3E}">
        <p14:creationId xmlns:p14="http://schemas.microsoft.com/office/powerpoint/2010/main" val="3195633767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需搭配各班總人數計算比例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請抓下各班過關人數，再搭配註冊組各班人數，利用</a:t>
            </a:r>
            <a:r>
              <a:rPr lang="en-US" altLang="zh-TW" dirty="0"/>
              <a:t>Excel</a:t>
            </a:r>
            <a:r>
              <a:rPr lang="zh-TW" altLang="en-US" dirty="0"/>
              <a:t>輸入公式，就可以算出各班通過比例了。</a:t>
            </a:r>
            <a:endParaRPr lang="en-US" altLang="zh-TW" dirty="0"/>
          </a:p>
          <a:p>
            <a:r>
              <a:rPr lang="zh-TW" altLang="en-US" dirty="0"/>
              <a:t>喜閱網系統中並無各校各班的人數，所以此動作需由人工完成，請見諒。</a:t>
            </a:r>
          </a:p>
        </p:txBody>
      </p:sp>
    </p:spTree>
    <p:extLst>
      <p:ext uri="{BB962C8B-B14F-4D97-AF65-F5344CB8AC3E}">
        <p14:creationId xmlns:p14="http://schemas.microsoft.com/office/powerpoint/2010/main" val="1126521933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070225" y="2060575"/>
            <a:ext cx="9356725" cy="4522788"/>
          </a:xfrm>
        </p:spPr>
        <p:txBody>
          <a:bodyPr rtlCol="0"/>
          <a:lstStyle/>
          <a:p>
            <a:pPr algn="ctr" defTabSz="1218987" eaLnBrk="1" fontAlgn="auto" hangingPunct="1">
              <a:spcAft>
                <a:spcPts val="0"/>
              </a:spcAft>
              <a:defRPr/>
            </a:pPr>
            <a:br>
              <a:rPr altLang="en-US" sz="4800" dirty="0">
                <a:latin typeface="+mn-ea"/>
              </a:rPr>
            </a:br>
            <a:br>
              <a:rPr altLang="en-US" dirty="0">
                <a:latin typeface="+mn-ea"/>
              </a:rPr>
            </a:br>
            <a:endParaRPr altLang="en-US" dirty="0">
              <a:latin typeface="+mj-ea"/>
            </a:endParaRPr>
          </a:p>
        </p:txBody>
      </p:sp>
      <p:sp>
        <p:nvSpPr>
          <p:cNvPr id="92163" name="副標題 1"/>
          <p:cNvSpPr>
            <a:spLocks noGrp="1"/>
          </p:cNvSpPr>
          <p:nvPr>
            <p:ph type="subTitle" idx="1"/>
          </p:nvPr>
        </p:nvSpPr>
        <p:spPr>
          <a:xfrm>
            <a:off x="4030663" y="3284538"/>
            <a:ext cx="7466012" cy="19446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 sz="3000">
                <a:latin typeface="微軟正黑體" pitchFamily="34" charset="-120"/>
                <a:ea typeface="微軟正黑體" pitchFamily="34" charset="-120"/>
              </a:rPr>
              <a:t>高雄市楠梓區加昌國小 教務處</a:t>
            </a:r>
            <a:endParaRPr lang="en-US" altLang="zh-TW" sz="3000">
              <a:latin typeface="微軟正黑體" pitchFamily="34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TW">
              <a:latin typeface="微軟正黑體" pitchFamily="34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sz="3500" b="1">
                <a:solidFill>
                  <a:srgbClr val="FF0000"/>
                </a:solidFill>
                <a:latin typeface="微軟正黑體" pitchFamily="34" charset="-120"/>
              </a:rPr>
              <a:t>(07)3627169#5011</a:t>
            </a:r>
            <a:r>
              <a:rPr altLang="en-US" sz="35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3500" b="1">
                <a:solidFill>
                  <a:srgbClr val="FF0000"/>
                </a:solidFill>
                <a:latin typeface="微軟正黑體" pitchFamily="34" charset="-120"/>
              </a:rPr>
              <a:t>5012</a:t>
            </a:r>
            <a:endParaRPr altLang="en-US" sz="35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>
          <a:xfrm>
            <a:off x="3875088" y="1700213"/>
            <a:ext cx="7777162" cy="1296987"/>
          </a:xfrm>
          <a:prstGeom prst="rect">
            <a:avLst/>
          </a:prstGeom>
        </p:spPr>
        <p:txBody>
          <a:bodyPr lIns="121899" tIns="60949" rIns="121899" bIns="60949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lang="zh-TW" sz="2800" b="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lang="zh-TW" sz="2000" kern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latin typeface="+mn-ea"/>
              </a:rPr>
              <a:t>ireading@ga.jcps.kh.edu.tw</a:t>
            </a:r>
            <a:endParaRPr kumimoji="0" altLang="en-US" sz="40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92165" name="Picture 6" descr="「highlight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825" y="182563"/>
            <a:ext cx="81375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標題 3"/>
          <p:cNvSpPr>
            <a:spLocks/>
          </p:cNvSpPr>
          <p:nvPr/>
        </p:nvSpPr>
        <p:spPr bwMode="auto">
          <a:xfrm>
            <a:off x="1512888" y="273050"/>
            <a:ext cx="101568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 anchor="b"/>
          <a:lstStyle/>
          <a:p>
            <a:pPr algn="ctr" eaLnBrk="1" hangingPunct="1">
              <a:lnSpc>
                <a:spcPct val="85000"/>
              </a:lnSpc>
            </a:pPr>
            <a:r>
              <a:rPr kumimoji="0" lang="zh-TW" altLang="en-US" sz="4400" b="1">
                <a:latin typeface="微軟正黑體" pitchFamily="34" charset="-120"/>
                <a:ea typeface="微軟正黑體" pitchFamily="34" charset="-120"/>
              </a:rPr>
              <a:t>喜閱網聯絡服務窗口</a:t>
            </a:r>
          </a:p>
        </p:txBody>
      </p:sp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標題 1"/>
          <p:cNvSpPr>
            <a:spLocks noGrp="1"/>
          </p:cNvSpPr>
          <p:nvPr>
            <p:ph type="title"/>
          </p:nvPr>
        </p:nvSpPr>
        <p:spPr>
          <a:xfrm>
            <a:off x="1701924" y="2066577"/>
            <a:ext cx="9289726" cy="28083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zh-TW" altLang="en-US" dirty="0">
                <a:ea typeface="微軟正黑體" pitchFamily="34" charset="-120"/>
                <a:sym typeface="Salesforce Sans"/>
              </a:rPr>
              <a:t>請讓孩子喜歡上閱讀，</a:t>
            </a:r>
            <a:br>
              <a:rPr lang="en-US" altLang="zh-TW" dirty="0">
                <a:ea typeface="微軟正黑體" pitchFamily="34" charset="-120"/>
                <a:sym typeface="Salesforce Sans"/>
              </a:rPr>
            </a:br>
            <a:r>
              <a:rPr lang="zh-TW" altLang="en-US" dirty="0">
                <a:ea typeface="微軟正黑體" pitchFamily="34" charset="-120"/>
                <a:sym typeface="Salesforce Sans"/>
              </a:rPr>
              <a:t>       孩子才會自發性地讀下去～</a:t>
            </a:r>
            <a:br>
              <a:rPr lang="en-US" altLang="zh-TW" dirty="0">
                <a:ea typeface="微軟正黑體" pitchFamily="34" charset="-120"/>
                <a:sym typeface="Salesforce Sans"/>
              </a:rPr>
            </a:br>
            <a:r>
              <a:rPr lang="zh-TW" altLang="en-US" dirty="0">
                <a:ea typeface="微軟正黑體" pitchFamily="34" charset="-120"/>
                <a:sym typeface="Salesforce Sans"/>
              </a:rPr>
              <a:t>讓我們為高雄市孩子們</a:t>
            </a:r>
            <a:br>
              <a:rPr lang="en-US" altLang="zh-TW" dirty="0">
                <a:ea typeface="微軟正黑體" pitchFamily="34" charset="-120"/>
                <a:sym typeface="Salesforce Sans"/>
              </a:rPr>
            </a:br>
            <a:r>
              <a:rPr lang="zh-TW" altLang="en-US" dirty="0">
                <a:ea typeface="微軟正黑體" pitchFamily="34" charset="-120"/>
                <a:sym typeface="Salesforce Sans"/>
              </a:rPr>
              <a:t>       精進閱讀力，一起加油！</a:t>
            </a:r>
            <a:endParaRPr altLang="en-US" dirty="0">
              <a:ea typeface="微軟正黑體" pitchFamily="34" charset="-120"/>
              <a:sym typeface="Salesforce Sans"/>
            </a:endParaRPr>
          </a:p>
        </p:txBody>
      </p:sp>
      <p:sp>
        <p:nvSpPr>
          <p:cNvPr id="93187" name="文字預留位置 2"/>
          <p:cNvSpPr>
            <a:spLocks noGrp="1"/>
          </p:cNvSpPr>
          <p:nvPr>
            <p:ph type="body" idx="1"/>
          </p:nvPr>
        </p:nvSpPr>
        <p:spPr>
          <a:xfrm>
            <a:off x="3358108" y="4653136"/>
            <a:ext cx="7008813" cy="70326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TW" altLang="en-US" dirty="0">
                <a:ea typeface="微軟正黑體" pitchFamily="34" charset="-120"/>
                <a:sym typeface="Salesforce Sans"/>
              </a:rPr>
              <a:t>感謝大家的辛苦付出</a:t>
            </a:r>
            <a:endParaRPr altLang="en-US" dirty="0">
              <a:ea typeface="微軟正黑體" pitchFamily="34" charset="-120"/>
              <a:sym typeface="Salesforce Sans"/>
            </a:endParaRPr>
          </a:p>
        </p:txBody>
      </p:sp>
      <p:pic>
        <p:nvPicPr>
          <p:cNvPr id="4" name="Picture 4" descr="http://www.fightblindness.org/images/content/pagebuilder/2thank_you_volunteer_clothes_lin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868" y="116632"/>
            <a:ext cx="70008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班級導師對應名單</a:t>
            </a:r>
            <a:br>
              <a:rPr lang="zh-TW" altLang="en-US" dirty="0">
                <a:latin typeface="微軟正黑體" pitchFamily="34" charset="-120"/>
              </a:rPr>
            </a:br>
            <a:r>
              <a:rPr altLang="en-US" dirty="0">
                <a:latin typeface="Salesforce Sans"/>
                <a:ea typeface="微軟正黑體" pitchFamily="34" charset="-120"/>
                <a:sym typeface="Salesforce Sans"/>
              </a:rPr>
              <a:t>匯入流程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573837"/>
              </p:ext>
            </p:extLst>
          </p:nvPr>
        </p:nvGraphicFramePr>
        <p:xfrm>
          <a:off x="261764" y="1628800"/>
          <a:ext cx="9577064" cy="213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017156"/>
              </p:ext>
            </p:extLst>
          </p:nvPr>
        </p:nvGraphicFramePr>
        <p:xfrm>
          <a:off x="876819" y="4221088"/>
          <a:ext cx="9898113" cy="2072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1" name="直線接點 10"/>
          <p:cNvCxnSpPr/>
          <p:nvPr/>
        </p:nvCxnSpPr>
        <p:spPr>
          <a:xfrm>
            <a:off x="9838828" y="2708920"/>
            <a:ext cx="936104" cy="0"/>
          </a:xfrm>
          <a:prstGeom prst="line">
            <a:avLst/>
          </a:prstGeom>
          <a:ln w="76200"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0774932" y="2708920"/>
            <a:ext cx="0" cy="1008112"/>
          </a:xfrm>
          <a:prstGeom prst="line">
            <a:avLst/>
          </a:prstGeom>
          <a:ln w="76200"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405780" y="3717032"/>
            <a:ext cx="10369152" cy="0"/>
          </a:xfrm>
          <a:prstGeom prst="line">
            <a:avLst/>
          </a:prstGeom>
          <a:ln w="76200"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05780" y="3717032"/>
            <a:ext cx="0" cy="1540272"/>
          </a:xfrm>
          <a:prstGeom prst="line">
            <a:avLst/>
          </a:prstGeom>
          <a:ln w="76200"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05780" y="5257304"/>
            <a:ext cx="1152128" cy="0"/>
          </a:xfrm>
          <a:prstGeom prst="line">
            <a:avLst/>
          </a:prstGeom>
          <a:ln w="76200"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/>
          <p:cNvSpPr/>
          <p:nvPr/>
        </p:nvSpPr>
        <p:spPr>
          <a:xfrm>
            <a:off x="10846940" y="4681240"/>
            <a:ext cx="1152128" cy="1152128"/>
          </a:xfrm>
          <a:prstGeom prst="ellipse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完成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56825" cy="1120552"/>
          </a:xfrm>
        </p:spPr>
        <p:txBody>
          <a:bodyPr/>
          <a:lstStyle/>
          <a:p>
            <a:r>
              <a:rPr lang="zh-TW" altLang="en-US" dirty="0"/>
              <a:t>匯入資料前注意事項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600" y="1340768"/>
            <a:ext cx="10156825" cy="4831432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使用檔案匯入會</a:t>
            </a:r>
            <a:r>
              <a:rPr lang="zh-TW" altLang="en-US" dirty="0">
                <a:solidFill>
                  <a:srgbClr val="FF3399"/>
                </a:solidFill>
              </a:rPr>
              <a:t>自動清除舊班級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導師資料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先清除再匯入新的紀錄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。</a:t>
            </a:r>
            <a:endParaRPr lang="en-US" altLang="zh-TW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若身分證號不正確，導師登入後會</a:t>
            </a:r>
            <a:r>
              <a:rPr lang="zh-TW" altLang="en-US" dirty="0">
                <a:solidFill>
                  <a:srgbClr val="FF3399"/>
                </a:solidFill>
              </a:rPr>
              <a:t>找不到他的班級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。</a:t>
            </a:r>
            <a:endParaRPr lang="en-US" altLang="zh-TW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身份證字號會進行有效性檢查，</a:t>
            </a:r>
            <a:r>
              <a:rPr lang="zh-TW" altLang="en-US" dirty="0">
                <a:solidFill>
                  <a:srgbClr val="FF3399"/>
                </a:solidFill>
              </a:rPr>
              <a:t>亂填的證號系統不會接受</a:t>
            </a:r>
            <a:endParaRPr lang="en-US" altLang="zh-TW" dirty="0">
              <a:solidFill>
                <a:srgbClr val="FF3399"/>
              </a:solidFill>
            </a:endParaRPr>
          </a:p>
          <a:p>
            <a:r>
              <a:rPr lang="zh-TW" altLang="en-US" dirty="0">
                <a:solidFill>
                  <a:srgbClr val="FF3399"/>
                </a:solidFill>
              </a:rPr>
              <a:t>勿多人共用一個身分證號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，會導致共用的人只有一個可以看到班級。</a:t>
            </a:r>
            <a:endParaRPr lang="en-US" altLang="zh-TW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rgbClr val="FF3399"/>
                </a:solidFill>
              </a:rPr>
              <a:t>班級碼請記得使用</a:t>
            </a:r>
            <a:r>
              <a:rPr lang="en-US" altLang="zh-TW" dirty="0">
                <a:solidFill>
                  <a:srgbClr val="FF3399"/>
                </a:solidFill>
              </a:rPr>
              <a:t>3</a:t>
            </a:r>
            <a:r>
              <a:rPr lang="zh-TW" altLang="en-US" dirty="0">
                <a:solidFill>
                  <a:srgbClr val="FF3399"/>
                </a:solidFill>
              </a:rPr>
              <a:t>碼數字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，請不要使用全形數字。</a:t>
            </a:r>
            <a:br>
              <a:rPr lang="en-US" altLang="zh-TW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altLang="zh-TW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半形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</a:rPr>
              <a:t>)123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   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全形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１２３</a:t>
            </a:r>
            <a:endParaRPr lang="en-US" altLang="zh-TW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若貴校班級名稱使用國字，請</a:t>
            </a:r>
            <a:r>
              <a:rPr lang="zh-TW" altLang="en-US" dirty="0">
                <a:solidFill>
                  <a:srgbClr val="FF3399"/>
                </a:solidFill>
              </a:rPr>
              <a:t>依班級順序轉為數字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。</a:t>
            </a:r>
            <a:br>
              <a:rPr lang="en-US" altLang="zh-TW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如：三年忠班、三年孝班、三年仁班 請轉為 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</a:rPr>
              <a:t>301, 302, 303</a:t>
            </a:r>
          </a:p>
          <a:p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每一個班的學年度一欄務必填寫正確，</a:t>
            </a:r>
            <a:r>
              <a:rPr lang="zh-TW" altLang="en-US" dirty="0">
                <a:solidFill>
                  <a:srgbClr val="FF3399"/>
                </a:solidFill>
              </a:rPr>
              <a:t>不要只填第一個班的學年度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。</a:t>
            </a:r>
            <a:endParaRPr lang="en-US" altLang="zh-TW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欲匯入的</a:t>
            </a:r>
            <a:r>
              <a:rPr lang="en-US" altLang="zh-TW" dirty="0">
                <a:solidFill>
                  <a:srgbClr val="FF3399"/>
                </a:solidFill>
              </a:rPr>
              <a:t>Excel</a:t>
            </a:r>
            <a:r>
              <a:rPr lang="zh-TW" altLang="en-US" dirty="0">
                <a:solidFill>
                  <a:srgbClr val="FF3399"/>
                </a:solidFill>
              </a:rPr>
              <a:t>檔案請勿更改格式及欄位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，這會讓系統無法辨別。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80" y="332656"/>
            <a:ext cx="794100" cy="7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5317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內容版面配置區 1"/>
          <p:cNvSpPr>
            <a:spLocks noGrp="1"/>
          </p:cNvSpPr>
          <p:nvPr>
            <p:ph idx="1"/>
          </p:nvPr>
        </p:nvSpPr>
        <p:spPr>
          <a:xfrm>
            <a:off x="1065213" y="1752600"/>
            <a:ext cx="10055225" cy="965200"/>
          </a:xfrm>
        </p:spPr>
        <p:txBody>
          <a:bodyPr/>
          <a:lstStyle/>
          <a:p>
            <a:endParaRPr altLang="en-US">
              <a:ea typeface="微軟正黑體" pitchFamily="34" charset="-120"/>
            </a:endParaRPr>
          </a:p>
        </p:txBody>
      </p:sp>
      <p:pic>
        <p:nvPicPr>
          <p:cNvPr id="50179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0" y="1752600"/>
            <a:ext cx="77184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latin typeface="Salesforce Sans"/>
                <a:ea typeface="微軟正黑體" pitchFamily="34" charset="-120"/>
                <a:sym typeface="Salesforce Sans"/>
              </a:rPr>
              <a:t>登入各校管理後台</a:t>
            </a:r>
          </a:p>
        </p:txBody>
      </p:sp>
      <p:pic>
        <p:nvPicPr>
          <p:cNvPr id="50181" name="圖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325" y="4362450"/>
            <a:ext cx="10890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形圖說文字 4"/>
          <p:cNvSpPr/>
          <p:nvPr/>
        </p:nvSpPr>
        <p:spPr>
          <a:xfrm>
            <a:off x="6856412" y="4165600"/>
            <a:ext cx="2046312" cy="704850"/>
          </a:xfrm>
          <a:prstGeom prst="wedgeEllipseCallout">
            <a:avLst>
              <a:gd name="adj1" fmla="val -82034"/>
              <a:gd name="adj2" fmla="val -3659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399" dirty="0"/>
              <a:t>點選此項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latin typeface="Salesforce Sans"/>
                <a:ea typeface="微軟正黑體" pitchFamily="34" charset="-120"/>
                <a:sym typeface="Salesforce Sans"/>
              </a:rPr>
              <a:t>下載範例檔案</a:t>
            </a:r>
          </a:p>
        </p:txBody>
      </p:sp>
      <p:pic>
        <p:nvPicPr>
          <p:cNvPr id="52227" name="內容版面配置區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97200" y="2854325"/>
            <a:ext cx="6648450" cy="3079750"/>
          </a:xfrm>
        </p:spPr>
      </p:pic>
      <p:sp>
        <p:nvSpPr>
          <p:cNvPr id="5" name="橢圓 4"/>
          <p:cNvSpPr/>
          <p:nvPr/>
        </p:nvSpPr>
        <p:spPr>
          <a:xfrm>
            <a:off x="3719513" y="3397250"/>
            <a:ext cx="1466850" cy="546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399"/>
          </a:p>
        </p:txBody>
      </p:sp>
      <p:grpSp>
        <p:nvGrpSpPr>
          <p:cNvPr id="52229" name="群組 2"/>
          <p:cNvGrpSpPr>
            <a:grpSpLocks/>
          </p:cNvGrpSpPr>
          <p:nvPr/>
        </p:nvGrpSpPr>
        <p:grpSpPr bwMode="auto">
          <a:xfrm>
            <a:off x="1524000" y="1655763"/>
            <a:ext cx="7319963" cy="1555750"/>
            <a:chOff x="1524000" y="1655802"/>
            <a:chExt cx="7321550" cy="1554873"/>
          </a:xfrm>
        </p:grpSpPr>
        <p:sp>
          <p:nvSpPr>
            <p:cNvPr id="2" name="流程圖: 合併 1"/>
            <p:cNvSpPr/>
            <p:nvPr/>
          </p:nvSpPr>
          <p:spPr>
            <a:xfrm rot="18300000">
              <a:off x="2832483" y="2242189"/>
              <a:ext cx="253857" cy="1683115"/>
            </a:xfrm>
            <a:prstGeom prst="flowChartMerg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2399"/>
            </a:p>
          </p:txBody>
        </p:sp>
        <p:sp>
          <p:nvSpPr>
            <p:cNvPr id="6" name="圓角矩形圖說文字 5"/>
            <p:cNvSpPr/>
            <p:nvPr/>
          </p:nvSpPr>
          <p:spPr>
            <a:xfrm>
              <a:off x="1524000" y="1655802"/>
              <a:ext cx="7321550" cy="1048745"/>
            </a:xfrm>
            <a:prstGeom prst="wedgeRoundRectCallout">
              <a:avLst>
                <a:gd name="adj1" fmla="val -13877"/>
                <a:gd name="adj2" fmla="val 46799"/>
                <a:gd name="adj3" fmla="val 1666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TW" altLang="en-US" sz="2399" dirty="0"/>
                <a:t>請先</a:t>
              </a:r>
              <a:r>
                <a:rPr lang="en-US" altLang="zh-TW" sz="2399" dirty="0"/>
                <a:t>【</a:t>
              </a:r>
              <a:r>
                <a:rPr lang="zh-TW" altLang="en-US" sz="2399" dirty="0"/>
                <a:t>下載範例檔案</a:t>
              </a:r>
              <a:r>
                <a:rPr lang="en-US" altLang="zh-TW" sz="2399" dirty="0"/>
                <a:t>】</a:t>
              </a:r>
              <a:r>
                <a:rPr lang="zh-TW" altLang="en-US" sz="2399" dirty="0"/>
                <a:t>，依照欄位填寫各位級任老師對應的班級後，再進行以下的上傳程序。</a:t>
              </a:r>
            </a:p>
          </p:txBody>
        </p:sp>
      </p:grpSp>
      <p:sp>
        <p:nvSpPr>
          <p:cNvPr id="3" name="書卷 (水平) 2"/>
          <p:cNvSpPr/>
          <p:nvPr/>
        </p:nvSpPr>
        <p:spPr>
          <a:xfrm>
            <a:off x="4798268" y="548680"/>
            <a:ext cx="7056784" cy="924520"/>
          </a:xfrm>
          <a:prstGeom prst="horizontalScroll">
            <a:avLst/>
          </a:prstGeom>
          <a:solidFill>
            <a:srgbClr val="FFFF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※</a:t>
            </a:r>
            <a:r>
              <a:rPr lang="zh-TW" altLang="en-US" dirty="0">
                <a:solidFill>
                  <a:srgbClr val="FF0000"/>
                </a:solidFill>
              </a:rPr>
              <a:t>注意：使用檔案匯入會自動清除舊班級導師資料</a:t>
            </a: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3ea4e1a5e163e1f6dabcf4da8996c2155640be"/>
</p:tagLst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藍色書架簡報 (寬螢幕)</Template>
  <TotalTime>0</TotalTime>
  <Words>995</Words>
  <Application>Microsoft Office PowerPoint</Application>
  <PresentationFormat>自訂</PresentationFormat>
  <Paragraphs>146</Paragraphs>
  <Slides>52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8" baseType="lpstr">
      <vt:lpstr>Salesforce Sans</vt:lpstr>
      <vt:lpstr>微軟正黑體</vt:lpstr>
      <vt:lpstr>新細明體</vt:lpstr>
      <vt:lpstr>Arial</vt:lpstr>
      <vt:lpstr>Century Gothic</vt:lpstr>
      <vt:lpstr>Books_16x9</vt:lpstr>
      <vt:lpstr>高雄市立高雄高級商業職業學校  執祕邱瑞城老師   </vt:lpstr>
      <vt:lpstr>PowerPoint 簡報</vt:lpstr>
      <vt:lpstr>班級導師管理問題</vt:lpstr>
      <vt:lpstr>檢查班級導師對應資料</vt:lpstr>
      <vt:lpstr>PowerPoint 簡報</vt:lpstr>
      <vt:lpstr>班級導師對應名單 匯入流程</vt:lpstr>
      <vt:lpstr>匯入資料前注意事項</vt:lpstr>
      <vt:lpstr>登入各校管理後台</vt:lpstr>
      <vt:lpstr>下載範例檔案</vt:lpstr>
      <vt:lpstr>依欄位填寫欲匯入的資料</vt:lpstr>
      <vt:lpstr>選擇班級導師檔案上傳</vt:lpstr>
      <vt:lpstr>確認檔案上傳</vt:lpstr>
      <vt:lpstr>檔案上傳後資料預覽並檢查</vt:lpstr>
      <vt:lpstr>資料匯入最後確認</vt:lpstr>
      <vt:lpstr>資料匯入結果--班級導師對應列表</vt:lpstr>
      <vt:lpstr>班級列表中的顯示</vt:lpstr>
      <vt:lpstr>新增單一筆班級導師資料</vt:lpstr>
      <vt:lpstr>新增單筆班級導師資料</vt:lpstr>
      <vt:lpstr>新增單筆班級導師資料</vt:lpstr>
      <vt:lpstr>新增單筆班級導師資料</vt:lpstr>
      <vt:lpstr>新增單筆班級導師資料</vt:lpstr>
      <vt:lpstr>新增單筆班級導師資料</vt:lpstr>
      <vt:lpstr>檢視/修改班級導師名單</vt:lpstr>
      <vt:lpstr>檢視班級導師名單</vt:lpstr>
      <vt:lpstr>修改班級導師名單</vt:lpstr>
      <vt:lpstr>修改老師姓名/身分證號</vt:lpstr>
      <vt:lpstr>修改班級導師名單</vt:lpstr>
      <vt:lpstr>刪除班級導師資料</vt:lpstr>
      <vt:lpstr>刪除班級導師資料</vt:lpstr>
      <vt:lpstr>刪除班級導師資料</vt:lpstr>
      <vt:lpstr>刪除班級導師資料</vt:lpstr>
      <vt:lpstr>刪除班級導師資料</vt:lpstr>
      <vt:lpstr>學生闖關紀錄說明</vt:lpstr>
      <vt:lpstr>學生可以看見自己的歷程紀錄</vt:lpstr>
      <vt:lpstr>導師觀看-查詢學生闖關總紀錄</vt:lpstr>
      <vt:lpstr>選自己的班級-無法查詢其他班級</vt:lpstr>
      <vt:lpstr>點學生姓名 即可查詢該生個人闖關紀錄</vt:lpstr>
      <vt:lpstr>PowerPoint 簡報</vt:lpstr>
      <vt:lpstr>學生闖關紀錄及查詢</vt:lpstr>
      <vt:lpstr>學校行政管理人員-學生闖關紀錄及查詢</vt:lpstr>
      <vt:lpstr>PowerPoint 簡報</vt:lpstr>
      <vt:lpstr>PowerPoint 簡報</vt:lpstr>
      <vt:lpstr>PowerPoint 簡報</vt:lpstr>
      <vt:lpstr>PowerPoint 簡報</vt:lpstr>
      <vt:lpstr>PowerPoint 簡報</vt:lpstr>
      <vt:lpstr>喜閱網  閱讀闖關認證點數證明書</vt:lpstr>
      <vt:lpstr>查詢108學年度 過關統計資料</vt:lpstr>
      <vt:lpstr>查詢108學年度過關統計資料</vt:lpstr>
      <vt:lpstr>切換頁面可以檢視不同班級的過關人數</vt:lpstr>
      <vt:lpstr>需搭配各班總人數計算比例</vt:lpstr>
      <vt:lpstr>  </vt:lpstr>
      <vt:lpstr>請讓孩子喜歡上閱讀，        孩子才會自發性地讀下去～ 讓我們為高雄市孩子們        精進閱讀力，一起加油！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加昌國民小學辦理高雄市105年度國民小學推動閱讀教育子計畫四</dc:title>
  <dc:creator/>
  <cp:lastModifiedBy/>
  <cp:revision>3</cp:revision>
  <dcterms:created xsi:type="dcterms:W3CDTF">2016-09-30T01:30:35Z</dcterms:created>
  <dcterms:modified xsi:type="dcterms:W3CDTF">2020-08-14T02:45:22Z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